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Medium"/>
      <p:regular r:id="rId53"/>
      <p:bold r:id="rId54"/>
      <p:italic r:id="rId55"/>
      <p:boldItalic r:id="rId56"/>
    </p:embeddedFont>
    <p:embeddedFont>
      <p:font typeface="Roboto"/>
      <p:regular r:id="rId57"/>
      <p:bold r:id="rId58"/>
      <p:italic r:id="rId59"/>
      <p:boldItalic r:id="rId60"/>
    </p:embeddedFont>
    <p:embeddedFont>
      <p:font typeface="Nunito"/>
      <p:regular r:id="rId61"/>
      <p:bold r:id="rId62"/>
      <p:italic r:id="rId63"/>
      <p:boldItalic r:id="rId64"/>
    </p:embeddedFont>
    <p:embeddedFont>
      <p:font typeface="Source Code Pro"/>
      <p:regular r:id="rId65"/>
      <p:bold r:id="rId66"/>
      <p:italic r:id="rId67"/>
      <p:boldItalic r:id="rId68"/>
    </p:embeddedFont>
    <p:embeddedFont>
      <p:font typeface="Oswald"/>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76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7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swa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5.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7.xml"/><Relationship Id="rId66" Type="http://schemas.openxmlformats.org/officeDocument/2006/relationships/font" Target="fonts/SourceCodePro-bold.fntdata"/><Relationship Id="rId21" Type="http://schemas.openxmlformats.org/officeDocument/2006/relationships/slide" Target="slides/slide16.xml"/><Relationship Id="rId65" Type="http://schemas.openxmlformats.org/officeDocument/2006/relationships/font" Target="fonts/SourceCodePro-regular.fntdata"/><Relationship Id="rId24" Type="http://schemas.openxmlformats.org/officeDocument/2006/relationships/slide" Target="slides/slide19.xml"/><Relationship Id="rId68" Type="http://schemas.openxmlformats.org/officeDocument/2006/relationships/font" Target="fonts/SourceCodePro-boldItalic.fntdata"/><Relationship Id="rId23" Type="http://schemas.openxmlformats.org/officeDocument/2006/relationships/slide" Target="slides/slide18.xml"/><Relationship Id="rId67" Type="http://schemas.openxmlformats.org/officeDocument/2006/relationships/font" Target="fonts/SourceCodePro-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Medium-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Medium-italic.fntdata"/><Relationship Id="rId10" Type="http://schemas.openxmlformats.org/officeDocument/2006/relationships/slide" Target="slides/slide5.xml"/><Relationship Id="rId54" Type="http://schemas.openxmlformats.org/officeDocument/2006/relationships/font" Target="fonts/RobotoMedium-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RobotoMedium-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78243d3e7_14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878243d3e7_1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76e9ae65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76e9ae65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876e9ae65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876e9ae65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76e9ae653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876e9ae653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2efb6619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2efb6619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796a57349_2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796a57349_2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876e9ae653_1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876e9ae653_1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76e9ae653_1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876e9ae653_1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876e9ae653_1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876e9ae653_1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876e9ae653_1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876e9ae653_1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76e9ae653_1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76e9ae653_1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76e9ae653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76e9ae653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876e9ae653_1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876e9ae653_1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876e9ae653_1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876e9ae653_1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76e9ae653_6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876e9ae653_6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876e9ae653_6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876e9ae653_6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19ade1c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e19ade1c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876e9ae65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876e9ae65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876e9ae653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876e9ae653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876e9ae653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876e9ae653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876e9ae653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876e9ae653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5679160a95_1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5679160a95_1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876e9ae653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876e9ae653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876e9ae653_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876e9ae653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876e9ae653_6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876e9ae653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876e9ae653_6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876e9ae653_6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876e9ae65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876e9ae65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876e9ae653_6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876e9ae653_6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876e9ae653_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876e9ae653_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76e9ae653_6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876e9ae653_6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876e9ae653_6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876e9ae653_6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876e9ae653_6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876e9ae653_6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5679160a95_1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5679160a95_1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876e9ae653_6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876e9ae653_6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876e9ae653_6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876e9ae653_6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876e9ae653_6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876e9ae653_6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876e9ae653_6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876e9ae653_6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876e9ae653_6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876e9ae653_6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876e9ae653_6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876e9ae653_6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8774d558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8774d558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974d08bf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974d08bf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PM 101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5679160a95_17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5679160a95_17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cf3912e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cf3912e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512cf744d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512cf744d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2efb661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2efb661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76e9ae653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876e9ae65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support 14-48 people. brady is so cool B) awww - brady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Nunito"/>
              <a:buChar char="●"/>
              <a:defRPr sz="1800">
                <a:solidFill>
                  <a:schemeClr val="lt2"/>
                </a:solidFill>
                <a:latin typeface="Nunito"/>
                <a:ea typeface="Nunito"/>
                <a:cs typeface="Nunito"/>
                <a:sym typeface="Nunito"/>
              </a:defRPr>
            </a:lvl1pPr>
            <a:lvl2pPr indent="-317500" lvl="1" marL="914400" rtl="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2pPr>
            <a:lvl3pPr indent="-317500" lvl="2" marL="1371600" rtl="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3pPr>
            <a:lvl4pPr indent="-317500" lvl="3" marL="1828800" rtl="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4pPr>
            <a:lvl5pPr indent="-317500" lvl="4" marL="2286000" rtl="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5pPr>
            <a:lvl6pPr indent="-317500" lvl="5" marL="2743200" rtl="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6pPr>
            <a:lvl7pPr indent="-317500" lvl="6" marL="3200400" rtl="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7pPr>
            <a:lvl8pPr indent="-317500" lvl="7" marL="3657600" rtl="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8pPr>
            <a:lvl9pPr indent="-317500" lvl="8" marL="4114800" rtl="0">
              <a:lnSpc>
                <a:spcPct val="115000"/>
              </a:lnSpc>
              <a:spcBef>
                <a:spcPts val="1600"/>
              </a:spcBef>
              <a:spcAft>
                <a:spcPts val="1600"/>
              </a:spcAft>
              <a:buClr>
                <a:schemeClr val="lt2"/>
              </a:buClr>
              <a:buSzPts val="1400"/>
              <a:buFont typeface="Nunito"/>
              <a:buChar char="■"/>
              <a:defRPr>
                <a:solidFill>
                  <a:schemeClr val="lt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tx.ag/ACCFall24SignIn" TargetMode="External"/><Relationship Id="rId4" Type="http://schemas.openxmlformats.org/officeDocument/2006/relationships/image" Target="../media/image4.png"/><Relationship Id="rId11" Type="http://schemas.openxmlformats.org/officeDocument/2006/relationships/image" Target="../media/image7.png"/><Relationship Id="rId10" Type="http://schemas.openxmlformats.org/officeDocument/2006/relationships/image" Target="../media/image9.jpg"/><Relationship Id="rId12" Type="http://schemas.openxmlformats.org/officeDocument/2006/relationships/image" Target="../media/image2.png"/><Relationship Id="rId9"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139.png"/><Relationship Id="rId7" Type="http://schemas.openxmlformats.org/officeDocument/2006/relationships/image" Target="../media/image3.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9.png"/><Relationship Id="rId10" Type="http://schemas.openxmlformats.org/officeDocument/2006/relationships/image" Target="../media/image37.png"/><Relationship Id="rId9" Type="http://schemas.openxmlformats.org/officeDocument/2006/relationships/image" Target="../media/image41.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63.png"/><Relationship Id="rId5" Type="http://schemas.openxmlformats.org/officeDocument/2006/relationships/image" Target="../media/image45.png"/><Relationship Id="rId6" Type="http://schemas.openxmlformats.org/officeDocument/2006/relationships/image" Target="../media/image71.png"/><Relationship Id="rId7" Type="http://schemas.openxmlformats.org/officeDocument/2006/relationships/image" Target="../media/image31.png"/><Relationship Id="rId8"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9.png"/><Relationship Id="rId4" Type="http://schemas.openxmlformats.org/officeDocument/2006/relationships/image" Target="../media/image39.png"/><Relationship Id="rId5" Type="http://schemas.openxmlformats.org/officeDocument/2006/relationships/image" Target="../media/image49.png"/><Relationship Id="rId6"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54.png"/><Relationship Id="rId4" Type="http://schemas.openxmlformats.org/officeDocument/2006/relationships/image" Target="../media/image34.png"/><Relationship Id="rId5" Type="http://schemas.openxmlformats.org/officeDocument/2006/relationships/image" Target="../media/image48.png"/><Relationship Id="rId6" Type="http://schemas.openxmlformats.org/officeDocument/2006/relationships/image" Target="../media/image46.png"/><Relationship Id="rId7"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65.png"/><Relationship Id="rId5" Type="http://schemas.openxmlformats.org/officeDocument/2006/relationships/image" Target="../media/image76.png"/><Relationship Id="rId6" Type="http://schemas.openxmlformats.org/officeDocument/2006/relationships/image" Target="../media/image60.png"/><Relationship Id="rId7" Type="http://schemas.openxmlformats.org/officeDocument/2006/relationships/image" Target="../media/image50.png"/><Relationship Id="rId8"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70.png"/><Relationship Id="rId7" Type="http://schemas.openxmlformats.org/officeDocument/2006/relationships/image" Target="../media/image6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74.png"/><Relationship Id="rId6" Type="http://schemas.openxmlformats.org/officeDocument/2006/relationships/image" Target="../media/image61.png"/><Relationship Id="rId7"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80.png"/><Relationship Id="rId5"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8.png"/><Relationship Id="rId4" Type="http://schemas.openxmlformats.org/officeDocument/2006/relationships/image" Target="../media/image73.png"/><Relationship Id="rId5" Type="http://schemas.openxmlformats.org/officeDocument/2006/relationships/image" Target="../media/image82.png"/><Relationship Id="rId6" Type="http://schemas.openxmlformats.org/officeDocument/2006/relationships/image" Target="../media/image75.png"/><Relationship Id="rId7"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rive.google.com/file/d/1WL1o7ZmSvugq4MOaimvtME5DdqW8LfB5/view?usp=sharing" TargetMode="External"/><Relationship Id="rId4" Type="http://schemas.openxmlformats.org/officeDocument/2006/relationships/image" Target="../media/image72.png"/><Relationship Id="rId5"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react.js/Next.Js" TargetMode="External"/><Relationship Id="rId4" Type="http://schemas.openxmlformats.org/officeDocument/2006/relationships/image" Target="../media/image81.png"/><Relationship Id="rId9" Type="http://schemas.openxmlformats.org/officeDocument/2006/relationships/image" Target="../media/image85.png"/><Relationship Id="rId5" Type="http://schemas.openxmlformats.org/officeDocument/2006/relationships/image" Target="../media/image90.png"/><Relationship Id="rId6" Type="http://schemas.openxmlformats.org/officeDocument/2006/relationships/image" Target="../media/image77.png"/><Relationship Id="rId7" Type="http://schemas.openxmlformats.org/officeDocument/2006/relationships/image" Target="../media/image83.png"/><Relationship Id="rId8"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8.png"/><Relationship Id="rId4" Type="http://schemas.openxmlformats.org/officeDocument/2006/relationships/image" Target="../media/image86.png"/><Relationship Id="rId5" Type="http://schemas.openxmlformats.org/officeDocument/2006/relationships/image" Target="../media/image9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3.png"/><Relationship Id="rId4" Type="http://schemas.openxmlformats.org/officeDocument/2006/relationships/image" Target="../media/image101.png"/><Relationship Id="rId5" Type="http://schemas.openxmlformats.org/officeDocument/2006/relationships/image" Target="../media/image10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9.png"/><Relationship Id="rId4" Type="http://schemas.openxmlformats.org/officeDocument/2006/relationships/image" Target="../media/image100.png"/><Relationship Id="rId9" Type="http://schemas.openxmlformats.org/officeDocument/2006/relationships/image" Target="../media/image87.png"/><Relationship Id="rId5" Type="http://schemas.openxmlformats.org/officeDocument/2006/relationships/image" Target="../media/image117.png"/><Relationship Id="rId6" Type="http://schemas.openxmlformats.org/officeDocument/2006/relationships/image" Target="../media/image97.png"/><Relationship Id="rId7" Type="http://schemas.openxmlformats.org/officeDocument/2006/relationships/image" Target="../media/image91.png"/><Relationship Id="rId8"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6.png"/><Relationship Id="rId4" Type="http://schemas.openxmlformats.org/officeDocument/2006/relationships/image" Target="../media/image92.png"/><Relationship Id="rId5" Type="http://schemas.openxmlformats.org/officeDocument/2006/relationships/image" Target="../media/image114.png"/><Relationship Id="rId6" Type="http://schemas.openxmlformats.org/officeDocument/2006/relationships/image" Target="../media/image94.png"/><Relationship Id="rId7" Type="http://schemas.openxmlformats.org/officeDocument/2006/relationships/image" Target="../media/image99.png"/><Relationship Id="rId8" Type="http://schemas.openxmlformats.org/officeDocument/2006/relationships/image" Target="../media/image1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07.png"/><Relationship Id="rId6" Type="http://schemas.openxmlformats.org/officeDocument/2006/relationships/image" Target="../media/image109.png"/><Relationship Id="rId7" Type="http://schemas.openxmlformats.org/officeDocument/2006/relationships/image" Target="../media/image104.png"/><Relationship Id="rId8" Type="http://schemas.openxmlformats.org/officeDocument/2006/relationships/image" Target="../media/image1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5.jpg"/><Relationship Id="rId4" Type="http://schemas.openxmlformats.org/officeDocument/2006/relationships/image" Target="../media/image105.jpg"/><Relationship Id="rId5" Type="http://schemas.openxmlformats.org/officeDocument/2006/relationships/image" Target="../media/image127.png"/><Relationship Id="rId6" Type="http://schemas.openxmlformats.org/officeDocument/2006/relationships/image" Target="../media/image138.jpg"/><Relationship Id="rId7" Type="http://schemas.openxmlformats.org/officeDocument/2006/relationships/image" Target="../media/image1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3.png"/><Relationship Id="rId4" Type="http://schemas.openxmlformats.org/officeDocument/2006/relationships/image" Target="../media/image111.png"/><Relationship Id="rId9" Type="http://schemas.openxmlformats.org/officeDocument/2006/relationships/image" Target="../media/image32.png"/><Relationship Id="rId5" Type="http://schemas.openxmlformats.org/officeDocument/2006/relationships/image" Target="../media/image113.png"/><Relationship Id="rId6" Type="http://schemas.openxmlformats.org/officeDocument/2006/relationships/image" Target="../media/image119.png"/><Relationship Id="rId7" Type="http://schemas.openxmlformats.org/officeDocument/2006/relationships/image" Target="../media/image152.png"/><Relationship Id="rId8" Type="http://schemas.openxmlformats.org/officeDocument/2006/relationships/image" Target="../media/image122.png"/></Relationships>
</file>

<file path=ppt/slides/_rels/slide34.xml.rels><?xml version="1.0" encoding="UTF-8" standalone="yes"?><Relationships xmlns="http://schemas.openxmlformats.org/package/2006/relationships"><Relationship Id="rId11" Type="http://schemas.openxmlformats.org/officeDocument/2006/relationships/image" Target="../media/image123.png"/><Relationship Id="rId10" Type="http://schemas.openxmlformats.org/officeDocument/2006/relationships/image" Target="../media/image128.png"/><Relationship Id="rId13" Type="http://schemas.openxmlformats.org/officeDocument/2006/relationships/image" Target="../media/image132.png"/><Relationship Id="rId12" Type="http://schemas.openxmlformats.org/officeDocument/2006/relationships/image" Target="../media/image137.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21.png"/><Relationship Id="rId14" Type="http://schemas.openxmlformats.org/officeDocument/2006/relationships/image" Target="../media/image120.png"/><Relationship Id="rId5" Type="http://schemas.openxmlformats.org/officeDocument/2006/relationships/image" Target="../media/image126.png"/><Relationship Id="rId6" Type="http://schemas.openxmlformats.org/officeDocument/2006/relationships/image" Target="../media/image124.png"/><Relationship Id="rId7" Type="http://schemas.openxmlformats.org/officeDocument/2006/relationships/image" Target="../media/image115.png"/><Relationship Id="rId8" Type="http://schemas.openxmlformats.org/officeDocument/2006/relationships/image" Target="../media/image131.png"/></Relationships>
</file>

<file path=ppt/slides/_rels/slide35.xml.rels><?xml version="1.0" encoding="UTF-8" standalone="yes"?><Relationships xmlns="http://schemas.openxmlformats.org/package/2006/relationships"><Relationship Id="rId11" Type="http://schemas.openxmlformats.org/officeDocument/2006/relationships/image" Target="../media/image141.png"/><Relationship Id="rId10" Type="http://schemas.openxmlformats.org/officeDocument/2006/relationships/image" Target="../media/image144.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1.gif"/><Relationship Id="rId4" Type="http://schemas.openxmlformats.org/officeDocument/2006/relationships/image" Target="../media/image136.gif"/><Relationship Id="rId9" Type="http://schemas.openxmlformats.org/officeDocument/2006/relationships/image" Target="../media/image140.png"/><Relationship Id="rId5" Type="http://schemas.openxmlformats.org/officeDocument/2006/relationships/image" Target="../media/image187.gif"/><Relationship Id="rId6" Type="http://schemas.openxmlformats.org/officeDocument/2006/relationships/image" Target="../media/image133.jpg"/><Relationship Id="rId7" Type="http://schemas.openxmlformats.org/officeDocument/2006/relationships/image" Target="../media/image146.png"/><Relationship Id="rId8" Type="http://schemas.openxmlformats.org/officeDocument/2006/relationships/image" Target="../media/image1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5.png"/><Relationship Id="rId4" Type="http://schemas.openxmlformats.org/officeDocument/2006/relationships/image" Target="../media/image153.png"/><Relationship Id="rId9" Type="http://schemas.openxmlformats.org/officeDocument/2006/relationships/image" Target="../media/image155.png"/><Relationship Id="rId5" Type="http://schemas.openxmlformats.org/officeDocument/2006/relationships/image" Target="../media/image143.png"/><Relationship Id="rId6" Type="http://schemas.openxmlformats.org/officeDocument/2006/relationships/image" Target="../media/image15.png"/><Relationship Id="rId7" Type="http://schemas.openxmlformats.org/officeDocument/2006/relationships/image" Target="../media/image21.png"/><Relationship Id="rId8" Type="http://schemas.openxmlformats.org/officeDocument/2006/relationships/image" Target="../media/image142.png"/></Relationships>
</file>

<file path=ppt/slides/_rels/slide37.xml.rels><?xml version="1.0" encoding="UTF-8" standalone="yes"?><Relationships xmlns="http://schemas.openxmlformats.org/package/2006/relationships"><Relationship Id="rId11" Type="http://schemas.openxmlformats.org/officeDocument/2006/relationships/image" Target="../media/image162.gif"/><Relationship Id="rId10" Type="http://schemas.openxmlformats.org/officeDocument/2006/relationships/image" Target="../media/image156.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9.png"/><Relationship Id="rId4" Type="http://schemas.openxmlformats.org/officeDocument/2006/relationships/image" Target="../media/image129.png"/><Relationship Id="rId9" Type="http://schemas.openxmlformats.org/officeDocument/2006/relationships/image" Target="../media/image160.gif"/><Relationship Id="rId5" Type="http://schemas.openxmlformats.org/officeDocument/2006/relationships/image" Target="../media/image147.png"/><Relationship Id="rId6" Type="http://schemas.openxmlformats.org/officeDocument/2006/relationships/image" Target="../media/image130.png"/><Relationship Id="rId7" Type="http://schemas.openxmlformats.org/officeDocument/2006/relationships/image" Target="../media/image159.png"/><Relationship Id="rId8" Type="http://schemas.openxmlformats.org/officeDocument/2006/relationships/image" Target="../media/image1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5.png"/><Relationship Id="rId4" Type="http://schemas.openxmlformats.org/officeDocument/2006/relationships/image" Target="../media/image148.png"/><Relationship Id="rId5" Type="http://schemas.openxmlformats.org/officeDocument/2006/relationships/image" Target="../media/image150.png"/><Relationship Id="rId6" Type="http://schemas.openxmlformats.org/officeDocument/2006/relationships/image" Target="../media/image154.png"/><Relationship Id="rId7" Type="http://schemas.openxmlformats.org/officeDocument/2006/relationships/image" Target="../media/image1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8.png"/><Relationship Id="rId7" Type="http://schemas.openxmlformats.org/officeDocument/2006/relationships/image" Target="../media/image22.png"/><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1.png"/><Relationship Id="rId4" Type="http://schemas.openxmlformats.org/officeDocument/2006/relationships/image" Target="../media/image168.png"/><Relationship Id="rId5" Type="http://schemas.openxmlformats.org/officeDocument/2006/relationships/image" Target="../media/image166.png"/><Relationship Id="rId6" Type="http://schemas.openxmlformats.org/officeDocument/2006/relationships/image" Target="../media/image16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1.jpg"/><Relationship Id="rId4" Type="http://schemas.openxmlformats.org/officeDocument/2006/relationships/image" Target="../media/image183.jpg"/><Relationship Id="rId5" Type="http://schemas.openxmlformats.org/officeDocument/2006/relationships/image" Target="../media/image185.jpg"/><Relationship Id="rId6" Type="http://schemas.openxmlformats.org/officeDocument/2006/relationships/image" Target="../media/image163.png"/><Relationship Id="rId7" Type="http://schemas.openxmlformats.org/officeDocument/2006/relationships/image" Target="../media/image16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7.png"/><Relationship Id="rId4" Type="http://schemas.openxmlformats.org/officeDocument/2006/relationships/image" Target="../media/image19.png"/><Relationship Id="rId5" Type="http://schemas.openxmlformats.org/officeDocument/2006/relationships/image" Target="../media/image167.png"/><Relationship Id="rId6" Type="http://schemas.openxmlformats.org/officeDocument/2006/relationships/image" Target="../media/image175.png"/><Relationship Id="rId7" Type="http://schemas.openxmlformats.org/officeDocument/2006/relationships/image" Target="../media/image1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6.png"/><Relationship Id="rId4" Type="http://schemas.openxmlformats.org/officeDocument/2006/relationships/image" Target="../media/image188.png"/><Relationship Id="rId5" Type="http://schemas.openxmlformats.org/officeDocument/2006/relationships/image" Target="../media/image174.png"/><Relationship Id="rId6" Type="http://schemas.openxmlformats.org/officeDocument/2006/relationships/image" Target="../media/image1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6.png"/><Relationship Id="rId4" Type="http://schemas.openxmlformats.org/officeDocument/2006/relationships/image" Target="../media/image189.png"/><Relationship Id="rId5" Type="http://schemas.openxmlformats.org/officeDocument/2006/relationships/image" Target="../media/image172.png"/><Relationship Id="rId6" Type="http://schemas.openxmlformats.org/officeDocument/2006/relationships/image" Target="../media/image179.png"/><Relationship Id="rId7" Type="http://schemas.openxmlformats.org/officeDocument/2006/relationships/image" Target="../media/image1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4.png"/><Relationship Id="rId4" Type="http://schemas.openxmlformats.org/officeDocument/2006/relationships/image" Target="../media/image84.png"/><Relationship Id="rId5" Type="http://schemas.openxmlformats.org/officeDocument/2006/relationships/image" Target="../media/image191.jpg"/><Relationship Id="rId6" Type="http://schemas.openxmlformats.org/officeDocument/2006/relationships/image" Target="../media/image19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0.png"/><Relationship Id="rId4" Type="http://schemas.openxmlformats.org/officeDocument/2006/relationships/image" Target="../media/image192.png"/><Relationship Id="rId5" Type="http://schemas.openxmlformats.org/officeDocument/2006/relationships/image" Target="../media/image1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6FF"/>
        </a:solid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290875" y="66450"/>
            <a:ext cx="28767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02729"/>
                </a:solidFill>
                <a:latin typeface="Roboto Medium"/>
                <a:ea typeface="Roboto Medium"/>
                <a:cs typeface="Roboto Medium"/>
                <a:sym typeface="Roboto Medium"/>
              </a:rPr>
              <a:t>Sign in:</a:t>
            </a:r>
            <a:endParaRPr>
              <a:solidFill>
                <a:srgbClr val="202729"/>
              </a:solidFill>
              <a:latin typeface="Roboto Medium"/>
              <a:ea typeface="Roboto Medium"/>
              <a:cs typeface="Roboto Medium"/>
              <a:sym typeface="Roboto Medium"/>
            </a:endParaRPr>
          </a:p>
        </p:txBody>
      </p:sp>
      <p:sp>
        <p:nvSpPr>
          <p:cNvPr id="55" name="Google Shape;55;p13"/>
          <p:cNvSpPr txBox="1"/>
          <p:nvPr/>
        </p:nvSpPr>
        <p:spPr>
          <a:xfrm>
            <a:off x="-5625" y="3098600"/>
            <a:ext cx="3136500" cy="453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750" u="sng">
                <a:solidFill>
                  <a:schemeClr val="hlink"/>
                </a:solidFill>
                <a:hlinkClick r:id="rId3"/>
              </a:rPr>
              <a:t>tx.ag/ACCFall24SignIn</a:t>
            </a:r>
            <a:endParaRPr b="1" sz="3100" u="sng">
              <a:latin typeface="Source Code Pro"/>
              <a:ea typeface="Source Code Pro"/>
              <a:cs typeface="Source Code Pro"/>
              <a:sym typeface="Source Code Pro"/>
            </a:endParaRPr>
          </a:p>
        </p:txBody>
      </p:sp>
      <p:sp>
        <p:nvSpPr>
          <p:cNvPr id="56" name="Google Shape;56;p13"/>
          <p:cNvSpPr txBox="1"/>
          <p:nvPr/>
        </p:nvSpPr>
        <p:spPr>
          <a:xfrm>
            <a:off x="211125" y="3843513"/>
            <a:ext cx="47640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Roboto"/>
                <a:ea typeface="Roboto"/>
                <a:cs typeface="Roboto"/>
                <a:sym typeface="Roboto"/>
              </a:rPr>
              <a:t>Icebreaker:</a:t>
            </a:r>
            <a:endParaRPr sz="4000">
              <a:latin typeface="Roboto"/>
              <a:ea typeface="Roboto"/>
              <a:cs typeface="Roboto"/>
              <a:sym typeface="Roboto"/>
            </a:endParaRPr>
          </a:p>
        </p:txBody>
      </p:sp>
      <p:sp>
        <p:nvSpPr>
          <p:cNvPr id="57" name="Google Shape;57;p13"/>
          <p:cNvSpPr txBox="1"/>
          <p:nvPr/>
        </p:nvSpPr>
        <p:spPr>
          <a:xfrm>
            <a:off x="290875" y="4499650"/>
            <a:ext cx="35013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What are you most excited for this semester?</a:t>
            </a:r>
            <a:endParaRPr sz="1700"/>
          </a:p>
        </p:txBody>
      </p:sp>
      <p:pic>
        <p:nvPicPr>
          <p:cNvPr id="58" name="Google Shape;58;p13"/>
          <p:cNvPicPr preferRelativeResize="0"/>
          <p:nvPr/>
        </p:nvPicPr>
        <p:blipFill>
          <a:blip r:embed="rId4">
            <a:alphaModFix/>
          </a:blip>
          <a:stretch>
            <a:fillRect/>
          </a:stretch>
        </p:blipFill>
        <p:spPr>
          <a:xfrm>
            <a:off x="513700" y="1068888"/>
            <a:ext cx="2016548" cy="2016548"/>
          </a:xfrm>
          <a:prstGeom prst="rect">
            <a:avLst/>
          </a:prstGeom>
          <a:noFill/>
          <a:ln>
            <a:noFill/>
          </a:ln>
        </p:spPr>
      </p:pic>
      <p:pic>
        <p:nvPicPr>
          <p:cNvPr id="59" name="Google Shape;59;p13" title="gm.png"/>
          <p:cNvPicPr preferRelativeResize="0"/>
          <p:nvPr/>
        </p:nvPicPr>
        <p:blipFill>
          <a:blip r:embed="rId5">
            <a:alphaModFix/>
          </a:blip>
          <a:stretch>
            <a:fillRect/>
          </a:stretch>
        </p:blipFill>
        <p:spPr>
          <a:xfrm>
            <a:off x="6859400" y="494475"/>
            <a:ext cx="1099469" cy="1099501"/>
          </a:xfrm>
          <a:prstGeom prst="rect">
            <a:avLst/>
          </a:prstGeom>
          <a:noFill/>
          <a:ln>
            <a:noFill/>
          </a:ln>
        </p:spPr>
      </p:pic>
      <p:pic>
        <p:nvPicPr>
          <p:cNvPr id="60" name="Google Shape;60;p13" title="google.png"/>
          <p:cNvPicPr preferRelativeResize="0"/>
          <p:nvPr/>
        </p:nvPicPr>
        <p:blipFill>
          <a:blip r:embed="rId6">
            <a:alphaModFix/>
          </a:blip>
          <a:stretch>
            <a:fillRect/>
          </a:stretch>
        </p:blipFill>
        <p:spPr>
          <a:xfrm>
            <a:off x="3784998" y="535126"/>
            <a:ext cx="1954668" cy="1099500"/>
          </a:xfrm>
          <a:prstGeom prst="rect">
            <a:avLst/>
          </a:prstGeom>
          <a:noFill/>
          <a:ln>
            <a:noFill/>
          </a:ln>
        </p:spPr>
      </p:pic>
      <p:pic>
        <p:nvPicPr>
          <p:cNvPr id="61" name="Google Shape;61;p13" title="r&amp;r.png"/>
          <p:cNvPicPr preferRelativeResize="0"/>
          <p:nvPr/>
        </p:nvPicPr>
        <p:blipFill>
          <a:blip r:embed="rId7">
            <a:alphaModFix/>
          </a:blip>
          <a:stretch>
            <a:fillRect/>
          </a:stretch>
        </p:blipFill>
        <p:spPr>
          <a:xfrm>
            <a:off x="6656282" y="2709150"/>
            <a:ext cx="1528643" cy="849250"/>
          </a:xfrm>
          <a:prstGeom prst="rect">
            <a:avLst/>
          </a:prstGeom>
          <a:noFill/>
          <a:ln>
            <a:noFill/>
          </a:ln>
        </p:spPr>
      </p:pic>
      <p:pic>
        <p:nvPicPr>
          <p:cNvPr id="62" name="Google Shape;62;p13" title="pcssoftware.png"/>
          <p:cNvPicPr preferRelativeResize="0"/>
          <p:nvPr/>
        </p:nvPicPr>
        <p:blipFill>
          <a:blip r:embed="rId8">
            <a:alphaModFix/>
          </a:blip>
          <a:stretch>
            <a:fillRect/>
          </a:stretch>
        </p:blipFill>
        <p:spPr>
          <a:xfrm>
            <a:off x="3969475" y="3716550"/>
            <a:ext cx="1707699" cy="962350"/>
          </a:xfrm>
          <a:prstGeom prst="rect">
            <a:avLst/>
          </a:prstGeom>
          <a:noFill/>
          <a:ln>
            <a:noFill/>
          </a:ln>
        </p:spPr>
      </p:pic>
      <p:pic>
        <p:nvPicPr>
          <p:cNvPr id="63" name="Google Shape;63;p13" title="heb.png"/>
          <p:cNvPicPr preferRelativeResize="0"/>
          <p:nvPr/>
        </p:nvPicPr>
        <p:blipFill rotWithShape="1">
          <a:blip r:embed="rId9">
            <a:alphaModFix/>
          </a:blip>
          <a:srcRect b="29699" l="5624" r="0" t="28954"/>
          <a:stretch/>
        </p:blipFill>
        <p:spPr>
          <a:xfrm>
            <a:off x="6437600" y="3730748"/>
            <a:ext cx="2131802" cy="933949"/>
          </a:xfrm>
          <a:prstGeom prst="rect">
            <a:avLst/>
          </a:prstGeom>
          <a:noFill/>
          <a:ln>
            <a:noFill/>
          </a:ln>
        </p:spPr>
      </p:pic>
      <p:pic>
        <p:nvPicPr>
          <p:cNvPr id="64" name="Google Shape;64;p13" title="capsher.png"/>
          <p:cNvPicPr preferRelativeResize="0"/>
          <p:nvPr/>
        </p:nvPicPr>
        <p:blipFill>
          <a:blip r:embed="rId10">
            <a:alphaModFix/>
          </a:blip>
          <a:stretch>
            <a:fillRect/>
          </a:stretch>
        </p:blipFill>
        <p:spPr>
          <a:xfrm>
            <a:off x="3605463" y="1811516"/>
            <a:ext cx="2435700" cy="531291"/>
          </a:xfrm>
          <a:prstGeom prst="rect">
            <a:avLst/>
          </a:prstGeom>
          <a:noFill/>
          <a:ln>
            <a:noFill/>
          </a:ln>
        </p:spPr>
      </p:pic>
      <p:pic>
        <p:nvPicPr>
          <p:cNvPr id="65" name="Google Shape;65;p13" title="capitalone.png"/>
          <p:cNvPicPr preferRelativeResize="0"/>
          <p:nvPr/>
        </p:nvPicPr>
        <p:blipFill rotWithShape="1">
          <a:blip r:embed="rId11">
            <a:alphaModFix/>
          </a:blip>
          <a:srcRect b="22173" l="0" r="0" t="30047"/>
          <a:stretch/>
        </p:blipFill>
        <p:spPr>
          <a:xfrm>
            <a:off x="3936300" y="2666810"/>
            <a:ext cx="1954676" cy="933953"/>
          </a:xfrm>
          <a:prstGeom prst="rect">
            <a:avLst/>
          </a:prstGeom>
          <a:noFill/>
          <a:ln>
            <a:noFill/>
          </a:ln>
        </p:spPr>
      </p:pic>
      <p:pic>
        <p:nvPicPr>
          <p:cNvPr id="66" name="Google Shape;66;p13" title="futo.png"/>
          <p:cNvPicPr preferRelativeResize="0"/>
          <p:nvPr/>
        </p:nvPicPr>
        <p:blipFill>
          <a:blip r:embed="rId12">
            <a:alphaModFix/>
          </a:blip>
          <a:stretch>
            <a:fillRect/>
          </a:stretch>
        </p:blipFill>
        <p:spPr>
          <a:xfrm>
            <a:off x="6495225" y="1811556"/>
            <a:ext cx="2016550" cy="5312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NPCRoom</a:t>
            </a:r>
            <a:endParaRPr/>
          </a:p>
        </p:txBody>
      </p:sp>
      <p:sp>
        <p:nvSpPr>
          <p:cNvPr id="198" name="Google Shape;198;p22"/>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PMs: Obinna Nwakwue (obi_awesome), Adam Mackintosh (servitorxur)</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Front-end: React (MaterialUI)</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Backend: Java/Spring Boot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Database: MongoDB</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Full-stack web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Effective deployment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Login/registration</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Prerequisites: Basic programming knowledge</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Commitment: ~1 hr/week</a:t>
            </a:r>
            <a:endParaRPr sz="1100"/>
          </a:p>
        </p:txBody>
      </p:sp>
      <p:sp>
        <p:nvSpPr>
          <p:cNvPr id="199" name="Google Shape;199;p22"/>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200" name="Google Shape;200;p22"/>
          <p:cNvPicPr preferRelativeResize="0"/>
          <p:nvPr/>
        </p:nvPicPr>
        <p:blipFill>
          <a:blip r:embed="rId3">
            <a:alphaModFix/>
          </a:blip>
          <a:stretch>
            <a:fillRect/>
          </a:stretch>
        </p:blipFill>
        <p:spPr>
          <a:xfrm>
            <a:off x="3748025" y="117525"/>
            <a:ext cx="1617275" cy="1585350"/>
          </a:xfrm>
          <a:prstGeom prst="rect">
            <a:avLst/>
          </a:prstGeom>
          <a:noFill/>
          <a:ln>
            <a:noFill/>
          </a:ln>
        </p:spPr>
      </p:pic>
      <p:pic>
        <p:nvPicPr>
          <p:cNvPr id="201" name="Google Shape;201;p22"/>
          <p:cNvPicPr preferRelativeResize="0"/>
          <p:nvPr/>
        </p:nvPicPr>
        <p:blipFill>
          <a:blip r:embed="rId4">
            <a:alphaModFix/>
          </a:blip>
          <a:stretch>
            <a:fillRect/>
          </a:stretch>
        </p:blipFill>
        <p:spPr>
          <a:xfrm rot="657441">
            <a:off x="3997556" y="2369275"/>
            <a:ext cx="4976819" cy="1734994"/>
          </a:xfrm>
          <a:prstGeom prst="rect">
            <a:avLst/>
          </a:prstGeom>
          <a:noFill/>
          <a:ln>
            <a:noFill/>
          </a:ln>
        </p:spPr>
      </p:pic>
      <p:pic>
        <p:nvPicPr>
          <p:cNvPr id="202" name="Google Shape;202;p22"/>
          <p:cNvPicPr preferRelativeResize="0"/>
          <p:nvPr/>
        </p:nvPicPr>
        <p:blipFill>
          <a:blip r:embed="rId5">
            <a:alphaModFix/>
          </a:blip>
          <a:stretch>
            <a:fillRect/>
          </a:stretch>
        </p:blipFill>
        <p:spPr>
          <a:xfrm>
            <a:off x="5482850" y="445025"/>
            <a:ext cx="1607299" cy="1607299"/>
          </a:xfrm>
          <a:prstGeom prst="rect">
            <a:avLst/>
          </a:prstGeom>
          <a:noFill/>
          <a:ln>
            <a:noFill/>
          </a:ln>
        </p:spPr>
      </p:pic>
      <p:pic>
        <p:nvPicPr>
          <p:cNvPr id="203" name="Google Shape;203;p22"/>
          <p:cNvPicPr preferRelativeResize="0"/>
          <p:nvPr/>
        </p:nvPicPr>
        <p:blipFill>
          <a:blip r:embed="rId6">
            <a:alphaModFix/>
          </a:blip>
          <a:stretch>
            <a:fillRect/>
          </a:stretch>
        </p:blipFill>
        <p:spPr>
          <a:xfrm>
            <a:off x="6707775" y="91855"/>
            <a:ext cx="2436225" cy="1279025"/>
          </a:xfrm>
          <a:prstGeom prst="rect">
            <a:avLst/>
          </a:prstGeom>
          <a:noFill/>
          <a:ln>
            <a:noFill/>
          </a:ln>
        </p:spPr>
      </p:pic>
      <p:pic>
        <p:nvPicPr>
          <p:cNvPr id="204" name="Google Shape;204;p22"/>
          <p:cNvPicPr preferRelativeResize="0"/>
          <p:nvPr/>
        </p:nvPicPr>
        <p:blipFill>
          <a:blip r:embed="rId7">
            <a:alphaModFix/>
          </a:blip>
          <a:stretch>
            <a:fillRect/>
          </a:stretch>
        </p:blipFill>
        <p:spPr>
          <a:xfrm>
            <a:off x="7591850" y="1230650"/>
            <a:ext cx="1279025" cy="127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a:t>
            </a:r>
            <a:endParaRPr/>
          </a:p>
        </p:txBody>
      </p:sp>
      <p:sp>
        <p:nvSpPr>
          <p:cNvPr id="210" name="Google Shape;210;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 </a:t>
            </a:r>
            <a:endParaRPr/>
          </a:p>
          <a:p>
            <a:pPr indent="0" lvl="0" marL="0" rtl="0" algn="l">
              <a:spcBef>
                <a:spcPts val="1600"/>
              </a:spcBef>
              <a:spcAft>
                <a:spcPts val="0"/>
              </a:spcAft>
              <a:buNone/>
            </a:pPr>
            <a:r>
              <a:rPr lang="en"/>
              <a:t>MySQL</a:t>
            </a:r>
            <a:endParaRPr/>
          </a:p>
          <a:p>
            <a:pPr indent="0" lvl="0" marL="0" rtl="0" algn="l">
              <a:spcBef>
                <a:spcPts val="1600"/>
              </a:spcBef>
              <a:spcAft>
                <a:spcPts val="0"/>
              </a:spcAft>
              <a:buNone/>
            </a:pPr>
            <a:r>
              <a:rPr lang="en"/>
              <a:t>NOAA &amp; CDC data</a:t>
            </a:r>
            <a:endParaRPr/>
          </a:p>
          <a:p>
            <a:pPr indent="0" lvl="0" marL="0" rtl="0" algn="l">
              <a:spcBef>
                <a:spcPts val="1600"/>
              </a:spcBef>
              <a:spcAft>
                <a:spcPts val="0"/>
              </a:spcAft>
              <a:buNone/>
            </a:pPr>
            <a:r>
              <a:rPr lang="en"/>
              <a:t>First project: download MySQL, Build a table, import data</a:t>
            </a:r>
            <a:endParaRPr/>
          </a:p>
          <a:p>
            <a:pPr indent="0" lvl="0" marL="0" rtl="0" algn="l">
              <a:spcBef>
                <a:spcPts val="1600"/>
              </a:spcBef>
              <a:spcAft>
                <a:spcPts val="0"/>
              </a:spcAft>
              <a:buNone/>
            </a:pPr>
            <a:r>
              <a:rPr lang="en"/>
              <a:t>Second Project: relational database, use data from first project</a:t>
            </a:r>
            <a:endParaRPr/>
          </a:p>
          <a:p>
            <a:pPr indent="0" lvl="0" marL="0" rtl="0" algn="l">
              <a:spcBef>
                <a:spcPts val="1600"/>
              </a:spcBef>
              <a:spcAft>
                <a:spcPts val="0"/>
              </a:spcAft>
              <a:buNone/>
            </a:pPr>
            <a:r>
              <a:rPr lang="en"/>
              <a:t>Can attend in person or via zoom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1" name="Google Shape;211;p23"/>
          <p:cNvPicPr preferRelativeResize="0"/>
          <p:nvPr/>
        </p:nvPicPr>
        <p:blipFill>
          <a:blip r:embed="rId3">
            <a:alphaModFix/>
          </a:blip>
          <a:stretch>
            <a:fillRect/>
          </a:stretch>
        </p:blipFill>
        <p:spPr>
          <a:xfrm>
            <a:off x="6156300" y="238475"/>
            <a:ext cx="2019300" cy="201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Circle K International WebDev</a:t>
            </a:r>
            <a:endParaRPr/>
          </a:p>
        </p:txBody>
      </p:sp>
      <p:sp>
        <p:nvSpPr>
          <p:cNvPr id="217" name="Google Shape;217;p24"/>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Declan Staunton (DECLOON)</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Front-end: HTML/CSS/JS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Back-end: Flask/Python/SQLAlchemy</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Deployment: Defang</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Full Stack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Data Management with SQL</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Login/Authentication</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Basic Programming Experience</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Time commitment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A good attitude :)</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Commitment ~2 hr/week</a:t>
            </a:r>
            <a:endParaRPr sz="1100"/>
          </a:p>
        </p:txBody>
      </p:sp>
      <p:sp>
        <p:nvSpPr>
          <p:cNvPr id="218" name="Google Shape;218;p24"/>
          <p:cNvSpPr txBox="1"/>
          <p:nvPr/>
        </p:nvSpPr>
        <p:spPr>
          <a:xfrm>
            <a:off x="0" y="0"/>
            <a:ext cx="18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t>
            </a:r>
            <a:r>
              <a:rPr lang="en" sz="2200"/>
              <a:t>💡</a:t>
            </a:r>
            <a:r>
              <a:rPr lang="en" sz="2300"/>
              <a:t>📱</a:t>
            </a:r>
            <a:r>
              <a:rPr lang="en" sz="2200"/>
              <a:t> </a:t>
            </a:r>
            <a:endParaRPr sz="2200"/>
          </a:p>
        </p:txBody>
      </p:sp>
      <p:pic>
        <p:nvPicPr>
          <p:cNvPr id="219" name="Google Shape;219;p24"/>
          <p:cNvPicPr preferRelativeResize="0"/>
          <p:nvPr/>
        </p:nvPicPr>
        <p:blipFill rotWithShape="1">
          <a:blip r:embed="rId3">
            <a:alphaModFix/>
          </a:blip>
          <a:srcRect b="-9022" l="-5245" r="-4717" t="-47080"/>
          <a:stretch/>
        </p:blipFill>
        <p:spPr>
          <a:xfrm>
            <a:off x="5281251" y="563200"/>
            <a:ext cx="1735600" cy="668175"/>
          </a:xfrm>
          <a:prstGeom prst="rect">
            <a:avLst/>
          </a:prstGeom>
          <a:noFill/>
          <a:ln>
            <a:noFill/>
          </a:ln>
        </p:spPr>
      </p:pic>
      <p:pic>
        <p:nvPicPr>
          <p:cNvPr id="220" name="Google Shape;220;p24"/>
          <p:cNvPicPr preferRelativeResize="0"/>
          <p:nvPr/>
        </p:nvPicPr>
        <p:blipFill rotWithShape="1">
          <a:blip r:embed="rId4">
            <a:alphaModFix/>
          </a:blip>
          <a:srcRect b="-15595" l="-2455" r="63410" t="-6818"/>
          <a:stretch/>
        </p:blipFill>
        <p:spPr>
          <a:xfrm>
            <a:off x="4027820" y="1064384"/>
            <a:ext cx="1088363" cy="1104216"/>
          </a:xfrm>
          <a:prstGeom prst="rect">
            <a:avLst/>
          </a:prstGeom>
          <a:noFill/>
          <a:ln>
            <a:noFill/>
          </a:ln>
        </p:spPr>
      </p:pic>
      <p:pic>
        <p:nvPicPr>
          <p:cNvPr id="221" name="Google Shape;221;p24"/>
          <p:cNvPicPr preferRelativeResize="0"/>
          <p:nvPr/>
        </p:nvPicPr>
        <p:blipFill rotWithShape="1">
          <a:blip r:embed="rId5">
            <a:alphaModFix/>
          </a:blip>
          <a:srcRect b="4371" l="0" r="0" t="4371"/>
          <a:stretch/>
        </p:blipFill>
        <p:spPr>
          <a:xfrm>
            <a:off x="7345075" y="1185975"/>
            <a:ext cx="1088351" cy="1088348"/>
          </a:xfrm>
          <a:prstGeom prst="rect">
            <a:avLst/>
          </a:prstGeom>
          <a:noFill/>
          <a:ln>
            <a:noFill/>
          </a:ln>
        </p:spPr>
      </p:pic>
      <p:sp>
        <p:nvSpPr>
          <p:cNvPr id="222" name="Google Shape;222;p24"/>
          <p:cNvSpPr/>
          <p:nvPr/>
        </p:nvSpPr>
        <p:spPr>
          <a:xfrm>
            <a:off x="5111425" y="1302025"/>
            <a:ext cx="2025900" cy="1918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223" name="Google Shape;223;p24"/>
          <p:cNvPicPr preferRelativeResize="0"/>
          <p:nvPr/>
        </p:nvPicPr>
        <p:blipFill>
          <a:blip r:embed="rId6">
            <a:alphaModFix/>
          </a:blip>
          <a:stretch>
            <a:fillRect/>
          </a:stretch>
        </p:blipFill>
        <p:spPr>
          <a:xfrm>
            <a:off x="3810125" y="1031299"/>
            <a:ext cx="4677850" cy="2459650"/>
          </a:xfrm>
          <a:prstGeom prst="rect">
            <a:avLst/>
          </a:prstGeom>
          <a:noFill/>
          <a:ln>
            <a:noFill/>
          </a:ln>
        </p:spPr>
      </p:pic>
      <p:pic>
        <p:nvPicPr>
          <p:cNvPr id="224" name="Google Shape;224;p24"/>
          <p:cNvPicPr preferRelativeResize="0"/>
          <p:nvPr/>
        </p:nvPicPr>
        <p:blipFill>
          <a:blip r:embed="rId7">
            <a:alphaModFix/>
          </a:blip>
          <a:stretch>
            <a:fillRect/>
          </a:stretch>
        </p:blipFill>
        <p:spPr>
          <a:xfrm>
            <a:off x="7137319" y="3038144"/>
            <a:ext cx="1088350" cy="1088350"/>
          </a:xfrm>
          <a:prstGeom prst="rect">
            <a:avLst/>
          </a:prstGeom>
          <a:noFill/>
          <a:ln>
            <a:noFill/>
          </a:ln>
        </p:spPr>
      </p:pic>
      <p:pic>
        <p:nvPicPr>
          <p:cNvPr id="225" name="Google Shape;225;p24" title="File:HTML5 logo and wordmark.svg - Wikipedia"/>
          <p:cNvPicPr preferRelativeResize="0"/>
          <p:nvPr/>
        </p:nvPicPr>
        <p:blipFill>
          <a:blip r:embed="rId8">
            <a:alphaModFix/>
          </a:blip>
          <a:stretch>
            <a:fillRect/>
          </a:stretch>
        </p:blipFill>
        <p:spPr>
          <a:xfrm>
            <a:off x="5580200" y="3418200"/>
            <a:ext cx="1088349" cy="1088349"/>
          </a:xfrm>
          <a:prstGeom prst="rect">
            <a:avLst/>
          </a:prstGeom>
          <a:noFill/>
          <a:ln>
            <a:noFill/>
          </a:ln>
        </p:spPr>
      </p:pic>
      <p:pic>
        <p:nvPicPr>
          <p:cNvPr id="226" name="Google Shape;226;p24" title="File:CSS.3.svg - Wikimedia Commons"/>
          <p:cNvPicPr preferRelativeResize="0"/>
          <p:nvPr/>
        </p:nvPicPr>
        <p:blipFill>
          <a:blip r:embed="rId9">
            <a:alphaModFix/>
          </a:blip>
          <a:stretch>
            <a:fillRect/>
          </a:stretch>
        </p:blipFill>
        <p:spPr>
          <a:xfrm>
            <a:off x="4493528" y="2958501"/>
            <a:ext cx="787727" cy="110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 FOCUSED</a:t>
            </a:r>
            <a:endParaRPr/>
          </a:p>
        </p:txBody>
      </p:sp>
      <p:sp>
        <p:nvSpPr>
          <p:cNvPr id="232" name="Google Shape;232;p25"/>
          <p:cNvSpPr/>
          <p:nvPr/>
        </p:nvSpPr>
        <p:spPr>
          <a:xfrm>
            <a:off x="2733450" y="2818050"/>
            <a:ext cx="3677100" cy="984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26"/>
          <p:cNvSpPr txBox="1"/>
          <p:nvPr>
            <p:ph idx="1" type="body"/>
          </p:nvPr>
        </p:nvSpPr>
        <p:spPr>
          <a:xfrm>
            <a:off x="207225" y="1017725"/>
            <a:ext cx="3670800" cy="343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verage"/>
              <a:buChar char="●"/>
            </a:pPr>
            <a:r>
              <a:rPr b="1" lang="en" sz="1300">
                <a:solidFill>
                  <a:schemeClr val="dk1"/>
                </a:solidFill>
              </a:rPr>
              <a:t>Project Managers</a:t>
            </a:r>
            <a:endParaRPr b="1" sz="1300">
              <a:solidFill>
                <a:schemeClr val="dk1"/>
              </a:solidFill>
            </a:endParaRPr>
          </a:p>
          <a:p>
            <a:pPr indent="-298450" lvl="1" marL="914400" rtl="0" algn="l">
              <a:spcBef>
                <a:spcPts val="0"/>
              </a:spcBef>
              <a:spcAft>
                <a:spcPts val="0"/>
              </a:spcAft>
              <a:buClr>
                <a:schemeClr val="dk1"/>
              </a:buClr>
              <a:buSzPts val="1100"/>
              <a:buFont typeface="Average"/>
              <a:buChar char="○"/>
            </a:pPr>
            <a:r>
              <a:rPr lang="en" sz="1100">
                <a:solidFill>
                  <a:schemeClr val="dk1"/>
                </a:solidFill>
              </a:rPr>
              <a:t>Ibraheem Razouki (alhekma)</a:t>
            </a:r>
            <a:endParaRPr sz="1100">
              <a:solidFill>
                <a:schemeClr val="dk1"/>
              </a:solidFill>
            </a:endParaRPr>
          </a:p>
          <a:p>
            <a:pPr indent="-298450" lvl="1" marL="914400" rtl="0" algn="l">
              <a:spcBef>
                <a:spcPts val="0"/>
              </a:spcBef>
              <a:spcAft>
                <a:spcPts val="0"/>
              </a:spcAft>
              <a:buClr>
                <a:schemeClr val="dk1"/>
              </a:buClr>
              <a:buSzPts val="1100"/>
              <a:buFont typeface="Average"/>
              <a:buChar char="○"/>
            </a:pPr>
            <a:r>
              <a:rPr lang="en" sz="1100">
                <a:solidFill>
                  <a:schemeClr val="dk1"/>
                </a:solidFill>
              </a:rPr>
              <a:t>Zarek Khan(Zarek)</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b="1" lang="en" sz="1300">
                <a:solidFill>
                  <a:schemeClr val="dk1"/>
                </a:solidFill>
              </a:rPr>
              <a:t>Technology / Languages / Libraries</a:t>
            </a:r>
            <a:endParaRPr b="1"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React  </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Python </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MongoDB </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AWS</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b="1" lang="en" sz="1300">
                <a:solidFill>
                  <a:schemeClr val="dk1"/>
                </a:solidFill>
              </a:rPr>
              <a:t>Skills you will learn</a:t>
            </a:r>
            <a:endParaRPr b="1"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Full Stack Development</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Database Management</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Deployment &amp; Authentication</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b="1" lang="en" sz="1300">
                <a:solidFill>
                  <a:schemeClr val="dk1"/>
                </a:solidFill>
              </a:rPr>
              <a:t>Expectations</a:t>
            </a:r>
            <a:endParaRPr b="1"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Able to attend weekly meetings</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2 - 3 hrs / week</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Persistent and love to learn!</a:t>
            </a:r>
            <a:endParaRPr sz="1100">
              <a:solidFill>
                <a:schemeClr val="dk1"/>
              </a:solidFill>
            </a:endParaRPr>
          </a:p>
        </p:txBody>
      </p:sp>
      <p:sp>
        <p:nvSpPr>
          <p:cNvPr id="238" name="Google Shape;238;p26"/>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pic>
        <p:nvPicPr>
          <p:cNvPr id="239" name="Google Shape;239;p26"/>
          <p:cNvPicPr preferRelativeResize="0"/>
          <p:nvPr/>
        </p:nvPicPr>
        <p:blipFill rotWithShape="1">
          <a:blip r:embed="rId3">
            <a:alphaModFix/>
          </a:blip>
          <a:srcRect b="15511" l="0" r="8475" t="0"/>
          <a:stretch/>
        </p:blipFill>
        <p:spPr>
          <a:xfrm>
            <a:off x="3045013" y="2432076"/>
            <a:ext cx="602536" cy="610488"/>
          </a:xfrm>
          <a:prstGeom prst="rect">
            <a:avLst/>
          </a:prstGeom>
          <a:noFill/>
          <a:ln>
            <a:noFill/>
          </a:ln>
        </p:spPr>
      </p:pic>
      <p:pic>
        <p:nvPicPr>
          <p:cNvPr id="240" name="Google Shape;240;p26"/>
          <p:cNvPicPr preferRelativeResize="0"/>
          <p:nvPr/>
        </p:nvPicPr>
        <p:blipFill>
          <a:blip r:embed="rId4">
            <a:alphaModFix/>
          </a:blip>
          <a:stretch>
            <a:fillRect/>
          </a:stretch>
        </p:blipFill>
        <p:spPr>
          <a:xfrm>
            <a:off x="2079250" y="1968550"/>
            <a:ext cx="762102" cy="762102"/>
          </a:xfrm>
          <a:prstGeom prst="rect">
            <a:avLst/>
          </a:prstGeom>
          <a:noFill/>
          <a:ln>
            <a:noFill/>
          </a:ln>
        </p:spPr>
      </p:pic>
      <p:pic>
        <p:nvPicPr>
          <p:cNvPr id="241" name="Google Shape;241;p26"/>
          <p:cNvPicPr preferRelativeResize="0"/>
          <p:nvPr/>
        </p:nvPicPr>
        <p:blipFill>
          <a:blip r:embed="rId5">
            <a:alphaModFix/>
          </a:blip>
          <a:stretch>
            <a:fillRect/>
          </a:stretch>
        </p:blipFill>
        <p:spPr>
          <a:xfrm>
            <a:off x="3286177" y="3104100"/>
            <a:ext cx="1285822" cy="673375"/>
          </a:xfrm>
          <a:prstGeom prst="rect">
            <a:avLst/>
          </a:prstGeom>
          <a:noFill/>
          <a:ln>
            <a:noFill/>
          </a:ln>
        </p:spPr>
      </p:pic>
      <p:pic>
        <p:nvPicPr>
          <p:cNvPr id="242" name="Google Shape;242;p26"/>
          <p:cNvPicPr preferRelativeResize="0"/>
          <p:nvPr/>
        </p:nvPicPr>
        <p:blipFill>
          <a:blip r:embed="rId6">
            <a:alphaModFix/>
          </a:blip>
          <a:stretch>
            <a:fillRect/>
          </a:stretch>
        </p:blipFill>
        <p:spPr>
          <a:xfrm>
            <a:off x="3321052" y="4041125"/>
            <a:ext cx="1216077" cy="729774"/>
          </a:xfrm>
          <a:prstGeom prst="rect">
            <a:avLst/>
          </a:prstGeom>
          <a:noFill/>
          <a:ln>
            <a:noFill/>
          </a:ln>
        </p:spPr>
      </p:pic>
      <p:pic>
        <p:nvPicPr>
          <p:cNvPr id="243" name="Google Shape;243;p26"/>
          <p:cNvPicPr preferRelativeResize="0"/>
          <p:nvPr/>
        </p:nvPicPr>
        <p:blipFill>
          <a:blip r:embed="rId7">
            <a:alphaModFix/>
          </a:blip>
          <a:stretch>
            <a:fillRect/>
          </a:stretch>
        </p:blipFill>
        <p:spPr>
          <a:xfrm>
            <a:off x="207227" y="111600"/>
            <a:ext cx="818036" cy="818875"/>
          </a:xfrm>
          <a:prstGeom prst="rect">
            <a:avLst/>
          </a:prstGeom>
          <a:noFill/>
          <a:ln cap="flat" cmpd="sng" w="9525">
            <a:solidFill>
              <a:schemeClr val="dk1"/>
            </a:solidFill>
            <a:prstDash val="solid"/>
            <a:round/>
            <a:headEnd len="sm" w="sm" type="none"/>
            <a:tailEnd len="sm" w="sm" type="none"/>
          </a:ln>
        </p:spPr>
      </p:pic>
      <p:pic>
        <p:nvPicPr>
          <p:cNvPr id="244" name="Google Shape;244;p26"/>
          <p:cNvPicPr preferRelativeResize="0"/>
          <p:nvPr/>
        </p:nvPicPr>
        <p:blipFill>
          <a:blip r:embed="rId8">
            <a:alphaModFix/>
          </a:blip>
          <a:stretch>
            <a:fillRect/>
          </a:stretch>
        </p:blipFill>
        <p:spPr>
          <a:xfrm>
            <a:off x="4030425" y="152400"/>
            <a:ext cx="4588138" cy="2580827"/>
          </a:xfrm>
          <a:prstGeom prst="rect">
            <a:avLst/>
          </a:prstGeom>
          <a:noFill/>
          <a:ln>
            <a:noFill/>
          </a:ln>
        </p:spPr>
      </p:pic>
      <p:pic>
        <p:nvPicPr>
          <p:cNvPr id="245" name="Google Shape;245;p26"/>
          <p:cNvPicPr preferRelativeResize="0"/>
          <p:nvPr/>
        </p:nvPicPr>
        <p:blipFill>
          <a:blip r:embed="rId9">
            <a:alphaModFix/>
          </a:blip>
          <a:stretch>
            <a:fillRect/>
          </a:stretch>
        </p:blipFill>
        <p:spPr>
          <a:xfrm>
            <a:off x="5273923" y="2688450"/>
            <a:ext cx="1829480" cy="914725"/>
          </a:xfrm>
          <a:prstGeom prst="rect">
            <a:avLst/>
          </a:prstGeom>
          <a:noFill/>
          <a:ln>
            <a:noFill/>
          </a:ln>
        </p:spPr>
      </p:pic>
      <p:pic>
        <p:nvPicPr>
          <p:cNvPr id="246" name="Google Shape;246;p26"/>
          <p:cNvPicPr preferRelativeResize="0"/>
          <p:nvPr/>
        </p:nvPicPr>
        <p:blipFill>
          <a:blip r:embed="rId10">
            <a:alphaModFix/>
          </a:blip>
          <a:stretch>
            <a:fillRect/>
          </a:stretch>
        </p:blipFill>
        <p:spPr>
          <a:xfrm>
            <a:off x="4796050" y="3603175"/>
            <a:ext cx="2855788" cy="1540326"/>
          </a:xfrm>
          <a:prstGeom prst="rect">
            <a:avLst/>
          </a:prstGeom>
          <a:noFill/>
          <a:ln>
            <a:noFill/>
          </a:ln>
        </p:spPr>
      </p:pic>
      <p:sp>
        <p:nvSpPr>
          <p:cNvPr id="247" name="Google Shape;247;p26"/>
          <p:cNvSpPr txBox="1"/>
          <p:nvPr/>
        </p:nvSpPr>
        <p:spPr>
          <a:xfrm>
            <a:off x="1056863" y="215788"/>
            <a:ext cx="24894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500">
                <a:solidFill>
                  <a:srgbClr val="CC0000"/>
                </a:solidFill>
                <a:latin typeface="Courier New"/>
                <a:ea typeface="Courier New"/>
                <a:cs typeface="Courier New"/>
                <a:sym typeface="Courier New"/>
              </a:rPr>
              <a:t>Townstore</a:t>
            </a:r>
            <a:endParaRPr b="1" i="1" sz="2500">
              <a:solidFill>
                <a:srgbClr val="CC0000"/>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Parallel</a:t>
            </a:r>
            <a:endParaRPr/>
          </a:p>
          <a:p>
            <a:pPr indent="0" lvl="0" marL="0" rtl="0" algn="l">
              <a:spcBef>
                <a:spcPts val="0"/>
              </a:spcBef>
              <a:spcAft>
                <a:spcPts val="0"/>
              </a:spcAft>
              <a:buNone/>
            </a:pPr>
            <a:r>
              <a:t/>
            </a:r>
            <a:endParaRPr/>
          </a:p>
        </p:txBody>
      </p:sp>
      <p:sp>
        <p:nvSpPr>
          <p:cNvPr id="253" name="Google Shape;253;p27"/>
          <p:cNvSpPr txBox="1"/>
          <p:nvPr>
            <p:ph idx="1" type="body"/>
          </p:nvPr>
        </p:nvSpPr>
        <p:spPr>
          <a:xfrm>
            <a:off x="207225" y="1017725"/>
            <a:ext cx="43647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Vijay Seetharam (Discord: TreiGott)</a:t>
            </a:r>
            <a:endParaRPr sz="1300"/>
          </a:p>
          <a:p>
            <a:pPr indent="-311150" lvl="1" marL="914400" rtl="0" algn="l">
              <a:spcBef>
                <a:spcPts val="0"/>
              </a:spcBef>
              <a:spcAft>
                <a:spcPts val="0"/>
              </a:spcAft>
              <a:buClr>
                <a:srgbClr val="CACACA"/>
              </a:buClr>
              <a:buSzPts val="1300"/>
              <a:buFont typeface="Average"/>
              <a:buChar char="○"/>
            </a:pPr>
            <a:r>
              <a:rPr lang="en" sz="1300"/>
              <a:t>Ethan Van Swearingen (Discord: etvan)</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Python: integrating python libraries (i.e. pandas, tensorflow etc.)</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C++: Pointers and mapping</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Api integration </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Mathematics: Hypercomplex</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Enhanced Knowledge on LLMs</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rtl="0" algn="l">
              <a:spcBef>
                <a:spcPts val="0"/>
              </a:spcBef>
              <a:spcAft>
                <a:spcPts val="0"/>
              </a:spcAft>
              <a:buClr>
                <a:srgbClr val="CACACA"/>
              </a:buClr>
              <a:buSzPts val="1100"/>
              <a:buFont typeface="Average"/>
              <a:buChar char="○"/>
            </a:pPr>
            <a:r>
              <a:rPr lang="en" sz="1100"/>
              <a:t>Replace the API with that of Llama’s, and expand knowledge base. </a:t>
            </a:r>
            <a:endParaRPr sz="1100"/>
          </a:p>
          <a:p>
            <a:pPr indent="-298450" lvl="1" marL="914400" rtl="0" algn="l">
              <a:spcBef>
                <a:spcPts val="0"/>
              </a:spcBef>
              <a:spcAft>
                <a:spcPts val="0"/>
              </a:spcAft>
              <a:buClr>
                <a:srgbClr val="CACACA"/>
              </a:buClr>
              <a:buSzPts val="1100"/>
              <a:buFont typeface="Average"/>
              <a:buChar char="○"/>
            </a:pPr>
            <a:r>
              <a:rPr lang="en" sz="1100"/>
              <a:t>Implementing interesting features such as a coordinate system and hypercomplex features (i.e. depth).</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rtl="0" algn="l">
              <a:spcBef>
                <a:spcPts val="0"/>
              </a:spcBef>
              <a:spcAft>
                <a:spcPts val="0"/>
              </a:spcAft>
              <a:buClr>
                <a:srgbClr val="CACACA"/>
              </a:buClr>
              <a:buSzPts val="1100"/>
              <a:buFont typeface="Average"/>
              <a:buChar char="○"/>
            </a:pPr>
            <a:r>
              <a:rPr lang="en" sz="1100"/>
              <a:t>Initially built for the purpose of dispensing knowledge on university football</a:t>
            </a:r>
            <a:endParaRPr sz="1100"/>
          </a:p>
        </p:txBody>
      </p:sp>
      <p:sp>
        <p:nvSpPr>
          <p:cNvPr id="254" name="Google Shape;254;p27"/>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255" name="Google Shape;255;p27"/>
          <p:cNvPicPr preferRelativeResize="0"/>
          <p:nvPr/>
        </p:nvPicPr>
        <p:blipFill>
          <a:blip r:embed="rId3">
            <a:alphaModFix/>
          </a:blip>
          <a:stretch>
            <a:fillRect/>
          </a:stretch>
        </p:blipFill>
        <p:spPr>
          <a:xfrm rot="3">
            <a:off x="5543247" y="2320534"/>
            <a:ext cx="2413619" cy="392906"/>
          </a:xfrm>
          <a:prstGeom prst="rect">
            <a:avLst/>
          </a:prstGeom>
          <a:noFill/>
          <a:ln>
            <a:noFill/>
          </a:ln>
        </p:spPr>
      </p:pic>
      <p:pic>
        <p:nvPicPr>
          <p:cNvPr id="256" name="Google Shape;256;p27"/>
          <p:cNvPicPr preferRelativeResize="0"/>
          <p:nvPr/>
        </p:nvPicPr>
        <p:blipFill rotWithShape="1">
          <a:blip r:embed="rId4">
            <a:alphaModFix/>
          </a:blip>
          <a:srcRect b="0" l="0" r="0" t="0"/>
          <a:stretch/>
        </p:blipFill>
        <p:spPr>
          <a:xfrm>
            <a:off x="4718200" y="523203"/>
            <a:ext cx="1934261" cy="1709725"/>
          </a:xfrm>
          <a:prstGeom prst="rect">
            <a:avLst/>
          </a:prstGeom>
          <a:noFill/>
          <a:ln>
            <a:noFill/>
          </a:ln>
        </p:spPr>
      </p:pic>
      <p:pic>
        <p:nvPicPr>
          <p:cNvPr id="257" name="Google Shape;257;p27"/>
          <p:cNvPicPr preferRelativeResize="0"/>
          <p:nvPr/>
        </p:nvPicPr>
        <p:blipFill>
          <a:blip r:embed="rId5">
            <a:alphaModFix/>
          </a:blip>
          <a:stretch>
            <a:fillRect/>
          </a:stretch>
        </p:blipFill>
        <p:spPr>
          <a:xfrm>
            <a:off x="6873746" y="523201"/>
            <a:ext cx="1906362" cy="1659584"/>
          </a:xfrm>
          <a:prstGeom prst="rect">
            <a:avLst/>
          </a:prstGeom>
          <a:noFill/>
          <a:ln>
            <a:noFill/>
          </a:ln>
        </p:spPr>
      </p:pic>
      <p:pic>
        <p:nvPicPr>
          <p:cNvPr id="258" name="Google Shape;258;p27"/>
          <p:cNvPicPr preferRelativeResize="0"/>
          <p:nvPr/>
        </p:nvPicPr>
        <p:blipFill>
          <a:blip r:embed="rId6">
            <a:alphaModFix/>
          </a:blip>
          <a:stretch>
            <a:fillRect/>
          </a:stretch>
        </p:blipFill>
        <p:spPr>
          <a:xfrm>
            <a:off x="6798722" y="4179430"/>
            <a:ext cx="876552" cy="890087"/>
          </a:xfrm>
          <a:prstGeom prst="rect">
            <a:avLst/>
          </a:prstGeom>
          <a:noFill/>
          <a:ln>
            <a:noFill/>
          </a:ln>
        </p:spPr>
      </p:pic>
      <p:pic>
        <p:nvPicPr>
          <p:cNvPr id="259" name="Google Shape;259;p27"/>
          <p:cNvPicPr preferRelativeResize="0"/>
          <p:nvPr/>
        </p:nvPicPr>
        <p:blipFill>
          <a:blip r:embed="rId7">
            <a:alphaModFix/>
          </a:blip>
          <a:stretch>
            <a:fillRect/>
          </a:stretch>
        </p:blipFill>
        <p:spPr>
          <a:xfrm>
            <a:off x="5775896" y="4179419"/>
            <a:ext cx="876552" cy="913106"/>
          </a:xfrm>
          <a:prstGeom prst="rect">
            <a:avLst/>
          </a:prstGeom>
          <a:noFill/>
          <a:ln>
            <a:noFill/>
          </a:ln>
        </p:spPr>
      </p:pic>
      <p:pic>
        <p:nvPicPr>
          <p:cNvPr id="260" name="Google Shape;260;p27"/>
          <p:cNvPicPr preferRelativeResize="0"/>
          <p:nvPr/>
        </p:nvPicPr>
        <p:blipFill>
          <a:blip r:embed="rId8">
            <a:alphaModFix/>
          </a:blip>
          <a:stretch>
            <a:fillRect/>
          </a:stretch>
        </p:blipFill>
        <p:spPr>
          <a:xfrm>
            <a:off x="5575153" y="2801024"/>
            <a:ext cx="2295814" cy="12908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Aggie Agenda</a:t>
            </a:r>
            <a:endParaRPr/>
          </a:p>
        </p:txBody>
      </p:sp>
      <p:sp>
        <p:nvSpPr>
          <p:cNvPr id="266" name="Google Shape;266;p28"/>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 </a:t>
            </a:r>
            <a:endParaRPr sz="1300"/>
          </a:p>
          <a:p>
            <a:pPr indent="-311150" lvl="1" marL="914400" rtl="0" algn="l">
              <a:spcBef>
                <a:spcPts val="0"/>
              </a:spcBef>
              <a:spcAft>
                <a:spcPts val="0"/>
              </a:spcAft>
              <a:buClr>
                <a:srgbClr val="CACACA"/>
              </a:buClr>
              <a:buSzPts val="1300"/>
              <a:buFont typeface="Average"/>
              <a:buChar char="○"/>
            </a:pPr>
            <a:r>
              <a:rPr lang="en" sz="1300"/>
              <a:t>Mihir Mankikar (tsukiplayz)</a:t>
            </a:r>
            <a:endParaRPr sz="1300"/>
          </a:p>
          <a:p>
            <a:pPr indent="-311150" lvl="1" marL="914400" rtl="0" algn="l">
              <a:spcBef>
                <a:spcPts val="0"/>
              </a:spcBef>
              <a:spcAft>
                <a:spcPts val="0"/>
              </a:spcAft>
              <a:buClr>
                <a:srgbClr val="CACACA"/>
              </a:buClr>
              <a:buSzPts val="1300"/>
              <a:buFont typeface="Average"/>
              <a:buChar char="○"/>
            </a:pPr>
            <a:r>
              <a:rPr lang="en" sz="1300"/>
              <a:t>Ethan OBrien (pie2793)</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React Native (Frontend)</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JavaScript (Backend)</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FIgma (Design)</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UI/UX Design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App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Full-Stack Development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Be ready to learn!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Meet a few hours / week</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My goal is to complete the project by the end of the semester so we all gain some experience and have a resume booster. </a:t>
            </a:r>
            <a:endParaRPr sz="1100"/>
          </a:p>
        </p:txBody>
      </p:sp>
      <p:sp>
        <p:nvSpPr>
          <p:cNvPr id="267" name="Google Shape;267;p28"/>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268" name="Google Shape;268;p28"/>
          <p:cNvPicPr preferRelativeResize="0"/>
          <p:nvPr/>
        </p:nvPicPr>
        <p:blipFill>
          <a:blip r:embed="rId3">
            <a:alphaModFix/>
          </a:blip>
          <a:stretch>
            <a:fillRect/>
          </a:stretch>
        </p:blipFill>
        <p:spPr>
          <a:xfrm>
            <a:off x="4030425" y="1517200"/>
            <a:ext cx="4861101" cy="3473899"/>
          </a:xfrm>
          <a:prstGeom prst="rect">
            <a:avLst/>
          </a:prstGeom>
          <a:noFill/>
          <a:ln>
            <a:noFill/>
          </a:ln>
        </p:spPr>
      </p:pic>
      <p:pic>
        <p:nvPicPr>
          <p:cNvPr id="269" name="Google Shape;269;p28"/>
          <p:cNvPicPr preferRelativeResize="0"/>
          <p:nvPr/>
        </p:nvPicPr>
        <p:blipFill>
          <a:blip r:embed="rId4">
            <a:alphaModFix/>
          </a:blip>
          <a:stretch>
            <a:fillRect/>
          </a:stretch>
        </p:blipFill>
        <p:spPr>
          <a:xfrm>
            <a:off x="5984675" y="163512"/>
            <a:ext cx="1135725" cy="1135725"/>
          </a:xfrm>
          <a:prstGeom prst="rect">
            <a:avLst/>
          </a:prstGeom>
          <a:noFill/>
          <a:ln>
            <a:noFill/>
          </a:ln>
        </p:spPr>
      </p:pic>
      <p:pic>
        <p:nvPicPr>
          <p:cNvPr id="270" name="Google Shape;270;p28"/>
          <p:cNvPicPr preferRelativeResize="0"/>
          <p:nvPr/>
        </p:nvPicPr>
        <p:blipFill>
          <a:blip r:embed="rId5">
            <a:alphaModFix/>
          </a:blip>
          <a:stretch>
            <a:fillRect/>
          </a:stretch>
        </p:blipFill>
        <p:spPr>
          <a:xfrm>
            <a:off x="7349675" y="252750"/>
            <a:ext cx="1264449" cy="1264449"/>
          </a:xfrm>
          <a:prstGeom prst="rect">
            <a:avLst/>
          </a:prstGeom>
          <a:noFill/>
          <a:ln>
            <a:noFill/>
          </a:ln>
        </p:spPr>
      </p:pic>
      <p:pic>
        <p:nvPicPr>
          <p:cNvPr id="271" name="Google Shape;271;p28"/>
          <p:cNvPicPr preferRelativeResize="0"/>
          <p:nvPr/>
        </p:nvPicPr>
        <p:blipFill>
          <a:blip r:embed="rId6">
            <a:alphaModFix/>
          </a:blip>
          <a:stretch>
            <a:fillRect/>
          </a:stretch>
        </p:blipFill>
        <p:spPr>
          <a:xfrm>
            <a:off x="4381925" y="188400"/>
            <a:ext cx="1264449" cy="1264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7" name="Google Shape;277;p29"/>
          <p:cNvSpPr txBox="1"/>
          <p:nvPr>
            <p:ph idx="1" type="body"/>
          </p:nvPr>
        </p:nvSpPr>
        <p:spPr>
          <a:xfrm>
            <a:off x="0" y="319063"/>
            <a:ext cx="5772300" cy="38454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t/>
            </a:r>
            <a:endParaRPr sz="1300"/>
          </a:p>
          <a:p>
            <a:pPr indent="-311150" lvl="0" marL="457200" rtl="0" algn="ctr">
              <a:spcBef>
                <a:spcPts val="1600"/>
              </a:spcBef>
              <a:spcAft>
                <a:spcPts val="0"/>
              </a:spcAft>
              <a:buClr>
                <a:srgbClr val="CACACA"/>
              </a:buClr>
              <a:buSzPts val="1300"/>
              <a:buFont typeface="Average"/>
              <a:buChar char="●"/>
            </a:pPr>
            <a:r>
              <a:rPr lang="en" sz="1300"/>
              <a:t>PM: Nam Le (NTL5696)</a:t>
            </a:r>
            <a:endParaRPr sz="1300"/>
          </a:p>
          <a:p>
            <a:pPr indent="-311150" lvl="0" marL="457200" rtl="0" algn="ctr">
              <a:spcBef>
                <a:spcPts val="0"/>
              </a:spcBef>
              <a:spcAft>
                <a:spcPts val="0"/>
              </a:spcAft>
              <a:buClr>
                <a:srgbClr val="CACACA"/>
              </a:buClr>
              <a:buSzPts val="1300"/>
              <a:buFont typeface="Average"/>
              <a:buChar char="●"/>
            </a:pPr>
            <a:r>
              <a:rPr lang="en" sz="1300"/>
              <a:t>CO-PM: Still looking, hopefully someone with decent programming experience</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Backend: Javascript/Python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Frontend: Javascript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Database: MongoDB or Django</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Full Stack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Login/Authentication</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rtl="0" algn="l">
              <a:spcBef>
                <a:spcPts val="0"/>
              </a:spcBef>
              <a:spcAft>
                <a:spcPts val="0"/>
              </a:spcAft>
              <a:buClr>
                <a:srgbClr val="CACACA"/>
              </a:buClr>
              <a:buSzPts val="1100"/>
              <a:buFont typeface="Average"/>
              <a:buChar char="○"/>
            </a:pPr>
            <a:r>
              <a:rPr lang="en" sz="1100"/>
              <a:t>Collaborate and help each others out</a:t>
            </a:r>
            <a:endParaRPr sz="1100"/>
          </a:p>
          <a:p>
            <a:pPr indent="-298450" lvl="1" marL="914400" rtl="0" algn="l">
              <a:spcBef>
                <a:spcPts val="0"/>
              </a:spcBef>
              <a:spcAft>
                <a:spcPts val="0"/>
              </a:spcAft>
              <a:buClr>
                <a:srgbClr val="CACACA"/>
              </a:buClr>
              <a:buSzPts val="1100"/>
              <a:buFont typeface="Average"/>
              <a:buChar char="○"/>
            </a:pPr>
            <a:r>
              <a:rPr lang="en" sz="1100"/>
              <a:t>Willing to learn</a:t>
            </a:r>
            <a:endParaRPr sz="1100"/>
          </a:p>
          <a:p>
            <a:pPr indent="-298450" lvl="1" marL="914400" rtl="0" algn="l">
              <a:spcBef>
                <a:spcPts val="0"/>
              </a:spcBef>
              <a:spcAft>
                <a:spcPts val="0"/>
              </a:spcAft>
              <a:buClr>
                <a:srgbClr val="CACACA"/>
              </a:buClr>
              <a:buSzPts val="1100"/>
              <a:buFont typeface="Average"/>
              <a:buChar char="○"/>
            </a:pPr>
            <a:r>
              <a:rPr lang="en" sz="1100"/>
              <a:t>Make time for meetings (maybe like once a week on weekends)</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It would be nice to have this project done by the end of the semester, but there is no set time. Also if you are a freshman like I am, please prioritize ETAM over this project, like I will</a:t>
            </a:r>
            <a:endParaRPr sz="1100"/>
          </a:p>
          <a:p>
            <a:pPr indent="0" lvl="0" marL="914400" marR="0" rtl="0" algn="l">
              <a:lnSpc>
                <a:spcPct val="115000"/>
              </a:lnSpc>
              <a:spcBef>
                <a:spcPts val="1600"/>
              </a:spcBef>
              <a:spcAft>
                <a:spcPts val="1600"/>
              </a:spcAft>
              <a:buNone/>
            </a:pPr>
            <a:r>
              <a:t/>
            </a:r>
            <a:endParaRPr sz="1100"/>
          </a:p>
        </p:txBody>
      </p:sp>
      <p:sp>
        <p:nvSpPr>
          <p:cNvPr id="278" name="Google Shape;278;p29"/>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sp>
        <p:nvSpPr>
          <p:cNvPr id="279" name="Google Shape;279;p29"/>
          <p:cNvSpPr txBox="1"/>
          <p:nvPr/>
        </p:nvSpPr>
        <p:spPr>
          <a:xfrm>
            <a:off x="845700" y="191425"/>
            <a:ext cx="4926600" cy="11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lt2"/>
                </a:solidFill>
                <a:latin typeface="Nunito"/>
                <a:ea typeface="Nunito"/>
                <a:cs typeface="Nunito"/>
                <a:sym typeface="Nunito"/>
              </a:rPr>
              <a:t>Student Study Streams</a:t>
            </a:r>
            <a:endParaRPr sz="3300">
              <a:solidFill>
                <a:schemeClr val="lt2"/>
              </a:solidFill>
              <a:latin typeface="Nunito"/>
              <a:ea typeface="Nunito"/>
              <a:cs typeface="Nunito"/>
              <a:sym typeface="Nunito"/>
            </a:endParaRPr>
          </a:p>
        </p:txBody>
      </p:sp>
      <p:pic>
        <p:nvPicPr>
          <p:cNvPr id="280" name="Google Shape;280;p29"/>
          <p:cNvPicPr preferRelativeResize="0"/>
          <p:nvPr/>
        </p:nvPicPr>
        <p:blipFill>
          <a:blip r:embed="rId3">
            <a:alphaModFix/>
          </a:blip>
          <a:stretch>
            <a:fillRect/>
          </a:stretch>
        </p:blipFill>
        <p:spPr>
          <a:xfrm>
            <a:off x="5772313" y="3484900"/>
            <a:ext cx="3131625" cy="1524050"/>
          </a:xfrm>
          <a:prstGeom prst="rect">
            <a:avLst/>
          </a:prstGeom>
          <a:noFill/>
          <a:ln>
            <a:noFill/>
          </a:ln>
        </p:spPr>
      </p:pic>
      <p:pic>
        <p:nvPicPr>
          <p:cNvPr id="281" name="Google Shape;281;p29"/>
          <p:cNvPicPr preferRelativeResize="0"/>
          <p:nvPr/>
        </p:nvPicPr>
        <p:blipFill>
          <a:blip r:embed="rId4">
            <a:alphaModFix/>
          </a:blip>
          <a:stretch>
            <a:fillRect/>
          </a:stretch>
        </p:blipFill>
        <p:spPr>
          <a:xfrm>
            <a:off x="6046450" y="371975"/>
            <a:ext cx="2857500" cy="1600200"/>
          </a:xfrm>
          <a:prstGeom prst="rect">
            <a:avLst/>
          </a:prstGeom>
          <a:noFill/>
          <a:ln>
            <a:noFill/>
          </a:ln>
        </p:spPr>
      </p:pic>
      <p:pic>
        <p:nvPicPr>
          <p:cNvPr id="282" name="Google Shape;282;p29"/>
          <p:cNvPicPr preferRelativeResize="0"/>
          <p:nvPr/>
        </p:nvPicPr>
        <p:blipFill>
          <a:blip r:embed="rId5">
            <a:alphaModFix/>
          </a:blip>
          <a:stretch>
            <a:fillRect/>
          </a:stretch>
        </p:blipFill>
        <p:spPr>
          <a:xfrm>
            <a:off x="3325745" y="1803475"/>
            <a:ext cx="2492500" cy="1205175"/>
          </a:xfrm>
          <a:prstGeom prst="rect">
            <a:avLst/>
          </a:prstGeom>
          <a:noFill/>
          <a:ln>
            <a:noFill/>
          </a:ln>
        </p:spPr>
      </p:pic>
      <p:pic>
        <p:nvPicPr>
          <p:cNvPr id="283" name="Google Shape;283;p29"/>
          <p:cNvPicPr preferRelativeResize="0"/>
          <p:nvPr/>
        </p:nvPicPr>
        <p:blipFill>
          <a:blip r:embed="rId6">
            <a:alphaModFix/>
          </a:blip>
          <a:stretch>
            <a:fillRect/>
          </a:stretch>
        </p:blipFill>
        <p:spPr>
          <a:xfrm>
            <a:off x="6078000" y="2200050"/>
            <a:ext cx="1142489" cy="1135800"/>
          </a:xfrm>
          <a:prstGeom prst="rect">
            <a:avLst/>
          </a:prstGeom>
          <a:noFill/>
          <a:ln>
            <a:noFill/>
          </a:ln>
        </p:spPr>
      </p:pic>
      <p:pic>
        <p:nvPicPr>
          <p:cNvPr id="284" name="Google Shape;284;p29"/>
          <p:cNvPicPr preferRelativeResize="0"/>
          <p:nvPr/>
        </p:nvPicPr>
        <p:blipFill>
          <a:blip r:embed="rId7">
            <a:alphaModFix/>
          </a:blip>
          <a:stretch>
            <a:fillRect/>
          </a:stretch>
        </p:blipFill>
        <p:spPr>
          <a:xfrm>
            <a:off x="7714149" y="2117799"/>
            <a:ext cx="995326" cy="13003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type="title"/>
          </p:nvPr>
        </p:nvSpPr>
        <p:spPr>
          <a:xfrm>
            <a:off x="311700" y="445025"/>
            <a:ext cx="7981500" cy="33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Switchless</a:t>
            </a:r>
            <a:endParaRPr sz="4900"/>
          </a:p>
        </p:txBody>
      </p:sp>
      <p:sp>
        <p:nvSpPr>
          <p:cNvPr id="290" name="Google Shape;290;p30"/>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1"/>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Prophetic Vision Stock Picker</a:t>
            </a:r>
            <a:endParaRPr/>
          </a:p>
        </p:txBody>
      </p:sp>
      <p:sp>
        <p:nvSpPr>
          <p:cNvPr id="296" name="Google Shape;296;p31"/>
          <p:cNvSpPr txBox="1"/>
          <p:nvPr>
            <p:ph idx="1" type="body"/>
          </p:nvPr>
        </p:nvSpPr>
        <p:spPr>
          <a:xfrm>
            <a:off x="207225" y="1017725"/>
            <a:ext cx="3670800" cy="4017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 </a:t>
            </a:r>
            <a:endParaRPr sz="1300"/>
          </a:p>
          <a:p>
            <a:pPr indent="-311150" lvl="1" marL="914400" rtl="0" algn="l">
              <a:spcBef>
                <a:spcPts val="0"/>
              </a:spcBef>
              <a:spcAft>
                <a:spcPts val="0"/>
              </a:spcAft>
              <a:buClr>
                <a:srgbClr val="CACACA"/>
              </a:buClr>
              <a:buSzPts val="1300"/>
              <a:buFont typeface="Average"/>
              <a:buChar char="○"/>
            </a:pPr>
            <a:r>
              <a:rPr lang="en" sz="1300"/>
              <a:t>Yuriy Astapov (Kadez)</a:t>
            </a:r>
            <a:endParaRPr sz="1300"/>
          </a:p>
          <a:p>
            <a:pPr indent="-311150" lvl="1" marL="914400" rtl="0" algn="l">
              <a:spcBef>
                <a:spcPts val="0"/>
              </a:spcBef>
              <a:spcAft>
                <a:spcPts val="0"/>
              </a:spcAft>
              <a:buClr>
                <a:srgbClr val="CACACA"/>
              </a:buClr>
              <a:buSzPts val="1300"/>
              <a:buFont typeface="Average"/>
              <a:buChar char="○"/>
            </a:pPr>
            <a:r>
              <a:rPr lang="en" sz="1300"/>
              <a:t>Leonardo Holloway (rwandanwarlord)</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.NET (maybe?)</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Basic data analysis, security analysis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Practical C++ experience</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1-2 hours per week</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Basic programming experience (C++ preferred)</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Basic understanding of statistical concepts</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Pretty cool looking for resume</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Basic UI implementation if time allows</a:t>
            </a:r>
            <a:endParaRPr sz="1100"/>
          </a:p>
        </p:txBody>
      </p:sp>
      <p:sp>
        <p:nvSpPr>
          <p:cNvPr id="297" name="Google Shape;297;p31"/>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298" name="Google Shape;298;p31"/>
          <p:cNvPicPr preferRelativeResize="0"/>
          <p:nvPr/>
        </p:nvPicPr>
        <p:blipFill>
          <a:blip r:embed="rId3">
            <a:alphaModFix/>
          </a:blip>
          <a:stretch>
            <a:fillRect/>
          </a:stretch>
        </p:blipFill>
        <p:spPr>
          <a:xfrm>
            <a:off x="3652800" y="113525"/>
            <a:ext cx="2380525" cy="2380525"/>
          </a:xfrm>
          <a:prstGeom prst="rect">
            <a:avLst/>
          </a:prstGeom>
          <a:noFill/>
          <a:ln>
            <a:noFill/>
          </a:ln>
        </p:spPr>
      </p:pic>
      <p:pic>
        <p:nvPicPr>
          <p:cNvPr id="299" name="Google Shape;299;p31"/>
          <p:cNvPicPr preferRelativeResize="0"/>
          <p:nvPr/>
        </p:nvPicPr>
        <p:blipFill>
          <a:blip r:embed="rId4">
            <a:alphaModFix/>
          </a:blip>
          <a:stretch>
            <a:fillRect/>
          </a:stretch>
        </p:blipFill>
        <p:spPr>
          <a:xfrm>
            <a:off x="6033337" y="61087"/>
            <a:ext cx="993150" cy="1116475"/>
          </a:xfrm>
          <a:prstGeom prst="rect">
            <a:avLst/>
          </a:prstGeom>
          <a:noFill/>
          <a:ln>
            <a:noFill/>
          </a:ln>
        </p:spPr>
      </p:pic>
      <p:pic>
        <p:nvPicPr>
          <p:cNvPr id="300" name="Google Shape;300;p31"/>
          <p:cNvPicPr preferRelativeResize="0"/>
          <p:nvPr/>
        </p:nvPicPr>
        <p:blipFill>
          <a:blip r:embed="rId5">
            <a:alphaModFix/>
          </a:blip>
          <a:stretch>
            <a:fillRect/>
          </a:stretch>
        </p:blipFill>
        <p:spPr>
          <a:xfrm>
            <a:off x="6239959" y="1450436"/>
            <a:ext cx="2312771" cy="1411825"/>
          </a:xfrm>
          <a:prstGeom prst="rect">
            <a:avLst/>
          </a:prstGeom>
          <a:noFill/>
          <a:ln>
            <a:noFill/>
          </a:ln>
        </p:spPr>
      </p:pic>
      <p:pic>
        <p:nvPicPr>
          <p:cNvPr id="301" name="Google Shape;301;p31"/>
          <p:cNvPicPr preferRelativeResize="0"/>
          <p:nvPr/>
        </p:nvPicPr>
        <p:blipFill rotWithShape="1">
          <a:blip r:embed="rId6">
            <a:alphaModFix/>
          </a:blip>
          <a:srcRect b="0" l="0" r="18916" t="0"/>
          <a:stretch/>
        </p:blipFill>
        <p:spPr>
          <a:xfrm>
            <a:off x="3565600" y="2384800"/>
            <a:ext cx="2565998" cy="1688399"/>
          </a:xfrm>
          <a:prstGeom prst="rect">
            <a:avLst/>
          </a:prstGeom>
          <a:noFill/>
          <a:ln>
            <a:noFill/>
          </a:ln>
        </p:spPr>
      </p:pic>
      <p:pic>
        <p:nvPicPr>
          <p:cNvPr id="302" name="Google Shape;302;p31"/>
          <p:cNvPicPr preferRelativeResize="0"/>
          <p:nvPr/>
        </p:nvPicPr>
        <p:blipFill>
          <a:blip r:embed="rId7">
            <a:alphaModFix/>
          </a:blip>
          <a:stretch>
            <a:fillRect/>
          </a:stretch>
        </p:blipFill>
        <p:spPr>
          <a:xfrm>
            <a:off x="5893825" y="3135125"/>
            <a:ext cx="3208424" cy="1940674"/>
          </a:xfrm>
          <a:prstGeom prst="rect">
            <a:avLst/>
          </a:prstGeom>
          <a:noFill/>
          <a:ln>
            <a:noFill/>
          </a:ln>
        </p:spPr>
      </p:pic>
      <p:sp>
        <p:nvSpPr>
          <p:cNvPr id="303" name="Google Shape;303;p31"/>
          <p:cNvSpPr txBox="1"/>
          <p:nvPr/>
        </p:nvSpPr>
        <p:spPr>
          <a:xfrm>
            <a:off x="7304200" y="1017733"/>
            <a:ext cx="16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latin typeface="Nunito"/>
                <a:ea typeface="Nunito"/>
                <a:cs typeface="Nunito"/>
                <a:sym typeface="Nunito"/>
              </a:rPr>
              <a:t>(perhaps)</a:t>
            </a:r>
            <a:endParaRPr>
              <a:solidFill>
                <a:srgbClr val="666666"/>
              </a:solidFill>
              <a:latin typeface="Nunito"/>
              <a:ea typeface="Nunito"/>
              <a:cs typeface="Nunito"/>
              <a:sym typeface="Nunito"/>
            </a:endParaRPr>
          </a:p>
        </p:txBody>
      </p:sp>
      <p:pic>
        <p:nvPicPr>
          <p:cNvPr id="304" name="Google Shape;304;p31"/>
          <p:cNvPicPr preferRelativeResize="0"/>
          <p:nvPr/>
        </p:nvPicPr>
        <p:blipFill>
          <a:blip r:embed="rId8">
            <a:alphaModFix/>
          </a:blip>
          <a:stretch>
            <a:fillRect/>
          </a:stretch>
        </p:blipFill>
        <p:spPr>
          <a:xfrm>
            <a:off x="7369350" y="257125"/>
            <a:ext cx="852225" cy="85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p:nvPr/>
        </p:nvSpPr>
        <p:spPr>
          <a:xfrm rot="-10800000">
            <a:off x="43775" y="0"/>
            <a:ext cx="9116025" cy="5148775"/>
          </a:xfrm>
          <a:prstGeom prst="flowChartManualOperation">
            <a:avLst/>
          </a:prstGeom>
          <a:solidFill>
            <a:srgbClr val="1717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a:t>Project Member Sign-Ups!</a:t>
            </a:r>
            <a:endParaRPr/>
          </a:p>
        </p:txBody>
      </p:sp>
      <p:sp>
        <p:nvSpPr>
          <p:cNvPr id="73" name="Google Shape;73;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D9EEB"/>
                </a:solidFill>
              </a:rPr>
              <a:t>Fall 2024</a:t>
            </a:r>
            <a:endParaRPr>
              <a:solidFill>
                <a:srgbClr val="6D9EEB"/>
              </a:solidFill>
            </a:endParaRPr>
          </a:p>
        </p:txBody>
      </p:sp>
      <p:sp>
        <p:nvSpPr>
          <p:cNvPr id="74" name="Google Shape;74;p14"/>
          <p:cNvSpPr txBox="1"/>
          <p:nvPr/>
        </p:nvSpPr>
        <p:spPr>
          <a:xfrm>
            <a:off x="823650" y="1193675"/>
            <a:ext cx="7475100" cy="48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100">
                <a:solidFill>
                  <a:srgbClr val="6D9EEB"/>
                </a:solidFill>
                <a:latin typeface="Nunito"/>
                <a:ea typeface="Nunito"/>
                <a:cs typeface="Nunito"/>
                <a:sym typeface="Nunito"/>
              </a:rPr>
              <a:t>    </a:t>
            </a:r>
            <a:r>
              <a:rPr lang="en" sz="2100">
                <a:solidFill>
                  <a:srgbClr val="6D9EEB"/>
                </a:solidFill>
                <a:latin typeface="Nunito"/>
                <a:ea typeface="Nunito"/>
                <a:cs typeface="Nunito"/>
                <a:sym typeface="Nunito"/>
              </a:rPr>
              <a:t>ACC presents:</a:t>
            </a:r>
            <a:endParaRPr sz="2100">
              <a:solidFill>
                <a:srgbClr val="6D9EEB"/>
              </a:solidFill>
              <a:latin typeface="Nunito"/>
              <a:ea typeface="Nunito"/>
              <a:cs typeface="Nunito"/>
              <a:sym typeface="Nunito"/>
            </a:endParaRPr>
          </a:p>
        </p:txBody>
      </p:sp>
      <p:pic>
        <p:nvPicPr>
          <p:cNvPr id="75" name="Google Shape;75;p14"/>
          <p:cNvPicPr preferRelativeResize="0"/>
          <p:nvPr/>
        </p:nvPicPr>
        <p:blipFill>
          <a:blip r:embed="rId3">
            <a:alphaModFix/>
          </a:blip>
          <a:stretch>
            <a:fillRect/>
          </a:stretch>
        </p:blipFill>
        <p:spPr>
          <a:xfrm>
            <a:off x="3399175" y="1273300"/>
            <a:ext cx="297575" cy="353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8" name="Shape 308"/>
        <p:cNvGrpSpPr/>
        <p:nvPr/>
      </p:nvGrpSpPr>
      <p:grpSpPr>
        <a:xfrm>
          <a:off x="0" y="0"/>
          <a:ext cx="0" cy="0"/>
          <a:chOff x="0" y="0"/>
          <a:chExt cx="0" cy="0"/>
        </a:xfrm>
      </p:grpSpPr>
      <p:sp>
        <p:nvSpPr>
          <p:cNvPr id="309" name="Google Shape;309;p32"/>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Occasion</a:t>
            </a:r>
            <a:endParaRPr/>
          </a:p>
        </p:txBody>
      </p:sp>
      <p:sp>
        <p:nvSpPr>
          <p:cNvPr id="310" name="Google Shape;310;p32"/>
          <p:cNvSpPr txBox="1"/>
          <p:nvPr>
            <p:ph idx="1" type="body"/>
          </p:nvPr>
        </p:nvSpPr>
        <p:spPr>
          <a:xfrm>
            <a:off x="184650" y="904925"/>
            <a:ext cx="3670800" cy="4144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verage"/>
              <a:buChar char="●"/>
            </a:pPr>
            <a:r>
              <a:rPr b="1" lang="en" sz="1200">
                <a:solidFill>
                  <a:schemeClr val="dk1"/>
                </a:solidFill>
              </a:rPr>
              <a:t>PM</a:t>
            </a:r>
            <a:endParaRPr b="1" sz="1200">
              <a:solidFill>
                <a:schemeClr val="dk1"/>
              </a:solidFill>
            </a:endParaRPr>
          </a:p>
          <a:p>
            <a:pPr indent="-304800" lvl="1" marL="914400" rtl="0" algn="l">
              <a:spcBef>
                <a:spcPts val="0"/>
              </a:spcBef>
              <a:spcAft>
                <a:spcPts val="0"/>
              </a:spcAft>
              <a:buClr>
                <a:schemeClr val="dk1"/>
              </a:buClr>
              <a:buSzPts val="1200"/>
              <a:buFont typeface="Average"/>
              <a:buChar char="○"/>
            </a:pPr>
            <a:r>
              <a:rPr b="1" lang="en" sz="1100">
                <a:solidFill>
                  <a:schemeClr val="dk1"/>
                </a:solidFill>
              </a:rPr>
              <a:t>Shayla Jha </a:t>
            </a:r>
            <a:r>
              <a:rPr b="1" lang="en" sz="1000">
                <a:solidFill>
                  <a:schemeClr val="dk1"/>
                </a:solidFill>
              </a:rPr>
              <a:t>(onomatopoeia_was_taken)</a:t>
            </a:r>
            <a:endParaRPr b="1" sz="1000">
              <a:solidFill>
                <a:schemeClr val="dk1"/>
              </a:solidFill>
            </a:endParaRPr>
          </a:p>
          <a:p>
            <a:pPr indent="-298450" lvl="1" marL="914400" rtl="0" algn="l">
              <a:spcBef>
                <a:spcPts val="0"/>
              </a:spcBef>
              <a:spcAft>
                <a:spcPts val="0"/>
              </a:spcAft>
              <a:buClr>
                <a:schemeClr val="dk1"/>
              </a:buClr>
              <a:buSzPts val="1100"/>
              <a:buFont typeface="Average"/>
              <a:buChar char="○"/>
            </a:pPr>
            <a:r>
              <a:rPr b="1" lang="en" sz="1100">
                <a:solidFill>
                  <a:schemeClr val="dk1"/>
                </a:solidFill>
              </a:rPr>
              <a:t>Tejas Chitrager (xtremetoast)</a:t>
            </a:r>
            <a:endParaRPr b="1" sz="1100">
              <a:solidFill>
                <a:schemeClr val="dk1"/>
              </a:solidFill>
            </a:endParaRPr>
          </a:p>
          <a:p>
            <a:pPr indent="-298450" lvl="1" marL="914400" rtl="0" algn="l">
              <a:spcBef>
                <a:spcPts val="0"/>
              </a:spcBef>
              <a:spcAft>
                <a:spcPts val="0"/>
              </a:spcAft>
              <a:buClr>
                <a:schemeClr val="dk1"/>
              </a:buClr>
              <a:buSzPts val="1100"/>
              <a:buFont typeface="Average"/>
              <a:buChar char="○"/>
            </a:pPr>
            <a:r>
              <a:rPr b="1" lang="en" sz="1100">
                <a:solidFill>
                  <a:schemeClr val="dk1"/>
                </a:solidFill>
              </a:rPr>
              <a:t>Luke Abraham</a:t>
            </a:r>
            <a:endParaRPr b="1" sz="1100">
              <a:solidFill>
                <a:schemeClr val="dk1"/>
              </a:solidFill>
            </a:endParaRPr>
          </a:p>
          <a:p>
            <a:pPr indent="-298450" lvl="1" marL="914400" rtl="0" algn="l">
              <a:spcBef>
                <a:spcPts val="0"/>
              </a:spcBef>
              <a:spcAft>
                <a:spcPts val="0"/>
              </a:spcAft>
              <a:buClr>
                <a:schemeClr val="dk1"/>
              </a:buClr>
              <a:buSzPts val="1100"/>
              <a:buFont typeface="Average"/>
              <a:buChar char="○"/>
            </a:pPr>
            <a:r>
              <a:rPr b="1" lang="en" sz="1100">
                <a:solidFill>
                  <a:schemeClr val="dk1"/>
                </a:solidFill>
              </a:rPr>
              <a:t>Ryan H.</a:t>
            </a:r>
            <a:endParaRPr b="1" sz="1100">
              <a:solidFill>
                <a:schemeClr val="dk1"/>
              </a:solidFill>
            </a:endParaRPr>
          </a:p>
          <a:p>
            <a:pPr indent="-304800" lvl="0" marL="457200" marR="0" rtl="0" algn="l">
              <a:lnSpc>
                <a:spcPct val="115000"/>
              </a:lnSpc>
              <a:spcBef>
                <a:spcPts val="0"/>
              </a:spcBef>
              <a:spcAft>
                <a:spcPts val="0"/>
              </a:spcAft>
              <a:buClr>
                <a:schemeClr val="dk1"/>
              </a:buClr>
              <a:buSzPts val="1200"/>
              <a:buFont typeface="Average"/>
              <a:buChar char="●"/>
            </a:pPr>
            <a:r>
              <a:rPr b="1" lang="en" sz="1200">
                <a:solidFill>
                  <a:schemeClr val="dk1"/>
                </a:solidFill>
              </a:rPr>
              <a:t>Technology/Languages/Libraries</a:t>
            </a:r>
            <a:endParaRPr b="1" sz="1200">
              <a:solidFill>
                <a:schemeClr val="dk1"/>
              </a:solidFill>
            </a:endParaRPr>
          </a:p>
          <a:p>
            <a:pPr indent="-292100" lvl="1" marL="914400" marR="0" rtl="0" algn="l">
              <a:lnSpc>
                <a:spcPct val="115000"/>
              </a:lnSpc>
              <a:spcBef>
                <a:spcPts val="0"/>
              </a:spcBef>
              <a:spcAft>
                <a:spcPts val="0"/>
              </a:spcAft>
              <a:buClr>
                <a:schemeClr val="dk1"/>
              </a:buClr>
              <a:buSzPts val="1000"/>
              <a:buFont typeface="Average"/>
              <a:buChar char="○"/>
            </a:pPr>
            <a:r>
              <a:rPr b="1" lang="en" sz="1000">
                <a:solidFill>
                  <a:schemeClr val="dk1"/>
                </a:solidFill>
              </a:rPr>
              <a:t>Swift</a:t>
            </a:r>
            <a:endParaRPr b="1" sz="1000">
              <a:solidFill>
                <a:schemeClr val="dk1"/>
              </a:solidFill>
            </a:endParaRPr>
          </a:p>
          <a:p>
            <a:pPr indent="-292100" lvl="1" marL="914400" marR="0" rtl="0" algn="l">
              <a:lnSpc>
                <a:spcPct val="115000"/>
              </a:lnSpc>
              <a:spcBef>
                <a:spcPts val="0"/>
              </a:spcBef>
              <a:spcAft>
                <a:spcPts val="0"/>
              </a:spcAft>
              <a:buClr>
                <a:schemeClr val="dk1"/>
              </a:buClr>
              <a:buSzPts val="1000"/>
              <a:buFont typeface="Average"/>
              <a:buChar char="○"/>
            </a:pPr>
            <a:r>
              <a:rPr b="1" lang="en" sz="1000">
                <a:solidFill>
                  <a:schemeClr val="dk1"/>
                </a:solidFill>
              </a:rPr>
              <a:t>SQL</a:t>
            </a:r>
            <a:endParaRPr b="1" sz="1000">
              <a:solidFill>
                <a:schemeClr val="dk1"/>
              </a:solidFill>
            </a:endParaRPr>
          </a:p>
          <a:p>
            <a:pPr indent="-292100" lvl="1" marL="914400" marR="0" rtl="0" algn="l">
              <a:lnSpc>
                <a:spcPct val="115000"/>
              </a:lnSpc>
              <a:spcBef>
                <a:spcPts val="0"/>
              </a:spcBef>
              <a:spcAft>
                <a:spcPts val="0"/>
              </a:spcAft>
              <a:buClr>
                <a:schemeClr val="dk1"/>
              </a:buClr>
              <a:buSzPts val="1000"/>
              <a:buFont typeface="Average"/>
              <a:buChar char="○"/>
            </a:pPr>
            <a:r>
              <a:rPr b="1" lang="en" sz="1000">
                <a:solidFill>
                  <a:schemeClr val="dk1"/>
                </a:solidFill>
              </a:rPr>
              <a:t>Apple maps and calendar API implementation</a:t>
            </a:r>
            <a:endParaRPr b="1" sz="1000">
              <a:solidFill>
                <a:schemeClr val="dk1"/>
              </a:solidFill>
            </a:endParaRPr>
          </a:p>
          <a:p>
            <a:pPr indent="-304800" lvl="0" marL="457200" marR="0" rtl="0" algn="l">
              <a:lnSpc>
                <a:spcPct val="115000"/>
              </a:lnSpc>
              <a:spcBef>
                <a:spcPts val="0"/>
              </a:spcBef>
              <a:spcAft>
                <a:spcPts val="0"/>
              </a:spcAft>
              <a:buClr>
                <a:schemeClr val="dk1"/>
              </a:buClr>
              <a:buSzPts val="1200"/>
              <a:buFont typeface="Average"/>
              <a:buChar char="●"/>
            </a:pPr>
            <a:r>
              <a:rPr b="1" lang="en" sz="1200">
                <a:solidFill>
                  <a:schemeClr val="dk1"/>
                </a:solidFill>
              </a:rPr>
              <a:t>Skills you will learn</a:t>
            </a:r>
            <a:endParaRPr b="1" sz="1200">
              <a:solidFill>
                <a:schemeClr val="dk1"/>
              </a:solidFill>
            </a:endParaRPr>
          </a:p>
          <a:p>
            <a:pPr indent="-292100" lvl="1" marL="914400" marR="0" rtl="0" algn="l">
              <a:lnSpc>
                <a:spcPct val="115000"/>
              </a:lnSpc>
              <a:spcBef>
                <a:spcPts val="0"/>
              </a:spcBef>
              <a:spcAft>
                <a:spcPts val="0"/>
              </a:spcAft>
              <a:buClr>
                <a:schemeClr val="dk1"/>
              </a:buClr>
              <a:buSzPts val="1000"/>
              <a:buFont typeface="Average"/>
              <a:buChar char="○"/>
            </a:pPr>
            <a:r>
              <a:rPr b="1" lang="en" sz="1000">
                <a:solidFill>
                  <a:schemeClr val="dk1"/>
                </a:solidFill>
              </a:rPr>
              <a:t>Agile product development</a:t>
            </a:r>
            <a:endParaRPr b="1" sz="1000">
              <a:solidFill>
                <a:schemeClr val="dk1"/>
              </a:solidFill>
            </a:endParaRPr>
          </a:p>
          <a:p>
            <a:pPr indent="-304800" lvl="0" marL="457200" marR="0" rtl="0" algn="l">
              <a:lnSpc>
                <a:spcPct val="115000"/>
              </a:lnSpc>
              <a:spcBef>
                <a:spcPts val="0"/>
              </a:spcBef>
              <a:spcAft>
                <a:spcPts val="0"/>
              </a:spcAft>
              <a:buClr>
                <a:schemeClr val="dk1"/>
              </a:buClr>
              <a:buSzPts val="1200"/>
              <a:buFont typeface="Average"/>
              <a:buChar char="●"/>
            </a:pPr>
            <a:r>
              <a:rPr b="1" lang="en" sz="1200">
                <a:solidFill>
                  <a:schemeClr val="dk1"/>
                </a:solidFill>
              </a:rPr>
              <a:t>Expectations</a:t>
            </a:r>
            <a:endParaRPr b="1" sz="1200">
              <a:solidFill>
                <a:schemeClr val="dk1"/>
              </a:solidFill>
            </a:endParaRPr>
          </a:p>
          <a:p>
            <a:pPr indent="-292100" lvl="1" marL="914400" marR="0" rtl="0" algn="l">
              <a:lnSpc>
                <a:spcPct val="115000"/>
              </a:lnSpc>
              <a:spcBef>
                <a:spcPts val="0"/>
              </a:spcBef>
              <a:spcAft>
                <a:spcPts val="0"/>
              </a:spcAft>
              <a:buClr>
                <a:schemeClr val="dk1"/>
              </a:buClr>
              <a:buSzPts val="1000"/>
              <a:buFont typeface="Average"/>
              <a:buChar char="○"/>
            </a:pPr>
            <a:r>
              <a:rPr b="1" lang="en" sz="1000">
                <a:solidFill>
                  <a:schemeClr val="dk1"/>
                </a:solidFill>
              </a:rPr>
              <a:t>Work hard, play hard</a:t>
            </a:r>
            <a:endParaRPr b="1" sz="1000">
              <a:solidFill>
                <a:schemeClr val="dk1"/>
              </a:solidFill>
            </a:endParaRPr>
          </a:p>
          <a:p>
            <a:pPr indent="-292100" lvl="1" marL="914400" marR="0" rtl="0" algn="l">
              <a:lnSpc>
                <a:spcPct val="115000"/>
              </a:lnSpc>
              <a:spcBef>
                <a:spcPts val="0"/>
              </a:spcBef>
              <a:spcAft>
                <a:spcPts val="0"/>
              </a:spcAft>
              <a:buClr>
                <a:schemeClr val="dk1"/>
              </a:buClr>
              <a:buSzPts val="1000"/>
              <a:buFont typeface="Average"/>
              <a:buChar char="○"/>
            </a:pPr>
            <a:r>
              <a:rPr b="1" lang="en" sz="1000">
                <a:solidFill>
                  <a:schemeClr val="dk1"/>
                </a:solidFill>
              </a:rPr>
              <a:t>1-2 hrs per week</a:t>
            </a:r>
            <a:endParaRPr b="1" sz="1000">
              <a:solidFill>
                <a:schemeClr val="dk1"/>
              </a:solidFill>
            </a:endParaRPr>
          </a:p>
          <a:p>
            <a:pPr indent="-304800" lvl="0" marL="457200" marR="0" rtl="0" algn="l">
              <a:lnSpc>
                <a:spcPct val="115000"/>
              </a:lnSpc>
              <a:spcBef>
                <a:spcPts val="0"/>
              </a:spcBef>
              <a:spcAft>
                <a:spcPts val="0"/>
              </a:spcAft>
              <a:buClr>
                <a:schemeClr val="dk1"/>
              </a:buClr>
              <a:buSzPts val="1200"/>
              <a:buFont typeface="Average"/>
              <a:buChar char="●"/>
            </a:pPr>
            <a:r>
              <a:rPr b="1" lang="en" sz="1200">
                <a:solidFill>
                  <a:schemeClr val="dk1"/>
                </a:solidFill>
              </a:rPr>
              <a:t>Features</a:t>
            </a:r>
            <a:endParaRPr b="1" sz="1200">
              <a:solidFill>
                <a:schemeClr val="dk1"/>
              </a:solidFill>
            </a:endParaRPr>
          </a:p>
          <a:p>
            <a:pPr indent="-292100" lvl="1" marL="914400" marR="0" rtl="0" algn="l">
              <a:lnSpc>
                <a:spcPct val="115000"/>
              </a:lnSpc>
              <a:spcBef>
                <a:spcPts val="0"/>
              </a:spcBef>
              <a:spcAft>
                <a:spcPts val="0"/>
              </a:spcAft>
              <a:buClr>
                <a:schemeClr val="dk1"/>
              </a:buClr>
              <a:buSzPts val="1000"/>
              <a:buFont typeface="Average"/>
              <a:buChar char="○"/>
            </a:pPr>
            <a:r>
              <a:rPr b="1" lang="en" sz="1000">
                <a:solidFill>
                  <a:schemeClr val="dk1"/>
                </a:solidFill>
              </a:rPr>
              <a:t>An interactive map showing events happening in the area; ex: club meetings, career activities, parties, etc.</a:t>
            </a:r>
            <a:endParaRPr b="1" sz="1000">
              <a:solidFill>
                <a:schemeClr val="dk1"/>
              </a:solidFill>
            </a:endParaRPr>
          </a:p>
          <a:p>
            <a:pPr indent="-292100" lvl="1" marL="914400" marR="0" rtl="0" algn="l">
              <a:lnSpc>
                <a:spcPct val="115000"/>
              </a:lnSpc>
              <a:spcBef>
                <a:spcPts val="0"/>
              </a:spcBef>
              <a:spcAft>
                <a:spcPts val="0"/>
              </a:spcAft>
              <a:buClr>
                <a:schemeClr val="dk1"/>
              </a:buClr>
              <a:buSzPts val="1000"/>
              <a:buFont typeface="Average"/>
              <a:buChar char="○"/>
            </a:pPr>
            <a:r>
              <a:rPr b="1" lang="en" sz="1000">
                <a:solidFill>
                  <a:schemeClr val="dk1"/>
                </a:solidFill>
              </a:rPr>
              <a:t>Centralized event directory</a:t>
            </a:r>
            <a:endParaRPr b="1" sz="1000">
              <a:solidFill>
                <a:schemeClr val="dk1"/>
              </a:solidFill>
            </a:endParaRPr>
          </a:p>
          <a:p>
            <a:pPr indent="-292100" lvl="1" marL="914400" rtl="0" algn="l">
              <a:spcBef>
                <a:spcPts val="0"/>
              </a:spcBef>
              <a:spcAft>
                <a:spcPts val="0"/>
              </a:spcAft>
              <a:buClr>
                <a:schemeClr val="dk1"/>
              </a:buClr>
              <a:buSzPts val="1000"/>
              <a:buFont typeface="Average"/>
              <a:buChar char="○"/>
            </a:pPr>
            <a:r>
              <a:rPr b="1" lang="en" sz="1000">
                <a:solidFill>
                  <a:schemeClr val="dk1"/>
                </a:solidFill>
              </a:rPr>
              <a:t>Subscription service to boost profile</a:t>
            </a:r>
            <a:endParaRPr b="1" sz="1000">
              <a:solidFill>
                <a:schemeClr val="dk1"/>
              </a:solidFill>
            </a:endParaRPr>
          </a:p>
        </p:txBody>
      </p:sp>
      <p:sp>
        <p:nvSpPr>
          <p:cNvPr id="311" name="Google Shape;311;p32"/>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312" name="Google Shape;312;p32"/>
          <p:cNvPicPr preferRelativeResize="0"/>
          <p:nvPr/>
        </p:nvPicPr>
        <p:blipFill>
          <a:blip r:embed="rId3">
            <a:alphaModFix/>
          </a:blip>
          <a:stretch>
            <a:fillRect/>
          </a:stretch>
        </p:blipFill>
        <p:spPr>
          <a:xfrm>
            <a:off x="4763575" y="1404263"/>
            <a:ext cx="3411725" cy="2334975"/>
          </a:xfrm>
          <a:prstGeom prst="rect">
            <a:avLst/>
          </a:prstGeom>
          <a:noFill/>
          <a:ln>
            <a:noFill/>
          </a:ln>
        </p:spPr>
      </p:pic>
      <p:grpSp>
        <p:nvGrpSpPr>
          <p:cNvPr id="313" name="Google Shape;313;p32"/>
          <p:cNvGrpSpPr/>
          <p:nvPr/>
        </p:nvGrpSpPr>
        <p:grpSpPr>
          <a:xfrm>
            <a:off x="5211525" y="263225"/>
            <a:ext cx="2515800" cy="936300"/>
            <a:chOff x="1379875" y="2376225"/>
            <a:chExt cx="2515800" cy="936300"/>
          </a:xfrm>
        </p:grpSpPr>
        <p:sp>
          <p:nvSpPr>
            <p:cNvPr id="314" name="Google Shape;314;p32"/>
            <p:cNvSpPr/>
            <p:nvPr/>
          </p:nvSpPr>
          <p:spPr>
            <a:xfrm>
              <a:off x="1379875" y="2376225"/>
              <a:ext cx="2515800" cy="9363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315" name="Google Shape;315;p32"/>
            <p:cNvPicPr preferRelativeResize="0"/>
            <p:nvPr/>
          </p:nvPicPr>
          <p:blipFill rotWithShape="1">
            <a:blip r:embed="rId4">
              <a:alphaModFix/>
            </a:blip>
            <a:srcRect b="35015" l="9887" r="9467" t="33278"/>
            <a:stretch/>
          </p:blipFill>
          <p:spPr>
            <a:xfrm>
              <a:off x="1605475" y="2503725"/>
              <a:ext cx="2075424" cy="628251"/>
            </a:xfrm>
            <a:prstGeom prst="rect">
              <a:avLst/>
            </a:prstGeom>
            <a:noFill/>
            <a:ln>
              <a:noFill/>
            </a:ln>
          </p:spPr>
        </p:pic>
      </p:grpSp>
      <p:pic>
        <p:nvPicPr>
          <p:cNvPr id="316" name="Google Shape;316;p32"/>
          <p:cNvPicPr preferRelativeResize="0"/>
          <p:nvPr/>
        </p:nvPicPr>
        <p:blipFill>
          <a:blip r:embed="rId5">
            <a:alphaModFix/>
          </a:blip>
          <a:stretch>
            <a:fillRect/>
          </a:stretch>
        </p:blipFill>
        <p:spPr>
          <a:xfrm>
            <a:off x="6442050" y="4066875"/>
            <a:ext cx="1028826" cy="1028826"/>
          </a:xfrm>
          <a:prstGeom prst="rect">
            <a:avLst/>
          </a:prstGeom>
          <a:noFill/>
          <a:ln>
            <a:noFill/>
          </a:ln>
        </p:spPr>
      </p:pic>
      <p:pic>
        <p:nvPicPr>
          <p:cNvPr id="317" name="Google Shape;317;p32"/>
          <p:cNvPicPr preferRelativeResize="0"/>
          <p:nvPr/>
        </p:nvPicPr>
        <p:blipFill>
          <a:blip r:embed="rId6">
            <a:alphaModFix/>
          </a:blip>
          <a:stretch>
            <a:fillRect/>
          </a:stretch>
        </p:blipFill>
        <p:spPr>
          <a:xfrm>
            <a:off x="4110182" y="4066863"/>
            <a:ext cx="2006343" cy="936300"/>
          </a:xfrm>
          <a:prstGeom prst="rect">
            <a:avLst/>
          </a:prstGeom>
          <a:noFill/>
          <a:ln>
            <a:noFill/>
          </a:ln>
        </p:spPr>
      </p:pic>
      <p:pic>
        <p:nvPicPr>
          <p:cNvPr id="318" name="Google Shape;318;p32"/>
          <p:cNvPicPr preferRelativeResize="0"/>
          <p:nvPr/>
        </p:nvPicPr>
        <p:blipFill rotWithShape="1">
          <a:blip r:embed="rId7">
            <a:alphaModFix/>
          </a:blip>
          <a:srcRect b="8759" l="8926" r="6377" t="8989"/>
          <a:stretch/>
        </p:blipFill>
        <p:spPr>
          <a:xfrm>
            <a:off x="7796400" y="4081753"/>
            <a:ext cx="1028825" cy="9990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Readify</a:t>
            </a:r>
            <a:endParaRPr/>
          </a:p>
        </p:txBody>
      </p:sp>
      <p:sp>
        <p:nvSpPr>
          <p:cNvPr id="324" name="Google Shape;324;p33"/>
          <p:cNvSpPr txBox="1"/>
          <p:nvPr>
            <p:ph idx="1" type="body"/>
          </p:nvPr>
        </p:nvSpPr>
        <p:spPr>
          <a:xfrm>
            <a:off x="207225" y="955775"/>
            <a:ext cx="4717800" cy="3911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 </a:t>
            </a:r>
            <a:endParaRPr sz="1300"/>
          </a:p>
          <a:p>
            <a:pPr indent="-311150" lvl="1" marL="914400" rtl="0" algn="l">
              <a:spcBef>
                <a:spcPts val="0"/>
              </a:spcBef>
              <a:spcAft>
                <a:spcPts val="0"/>
              </a:spcAft>
              <a:buClr>
                <a:srgbClr val="CACACA"/>
              </a:buClr>
              <a:buSzPts val="1300"/>
              <a:buFont typeface="Average"/>
              <a:buChar char="○"/>
            </a:pPr>
            <a:r>
              <a:rPr lang="en" sz="1300"/>
              <a:t>Oluwadayo Bamgbelu (Dayo !)</a:t>
            </a:r>
            <a:endParaRPr sz="1300"/>
          </a:p>
          <a:p>
            <a:pPr indent="-311150" lvl="1" marL="914400" rtl="0" algn="l">
              <a:spcBef>
                <a:spcPts val="0"/>
              </a:spcBef>
              <a:spcAft>
                <a:spcPts val="0"/>
              </a:spcAft>
              <a:buClr>
                <a:srgbClr val="CACACA"/>
              </a:buClr>
              <a:buSzPts val="1300"/>
              <a:buFont typeface="Average"/>
              <a:buChar char="○"/>
            </a:pPr>
            <a:r>
              <a:rPr lang="en" sz="1300"/>
              <a:t>Uday Chaudhary (Tamulover)</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Python for backend</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Flask</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Javascript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NLP Library - SpaCY or Transformer</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Chrome extension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Web scraping</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Natural Language Processing</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API Development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Handling different webpage content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Designing a well structured UI</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Insight into how language models process and generate text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a:t>
            </a:r>
            <a:endParaRPr sz="1100"/>
          </a:p>
        </p:txBody>
      </p:sp>
      <p:sp>
        <p:nvSpPr>
          <p:cNvPr id="325" name="Google Shape;325;p33"/>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326" name="Google Shape;326;p33"/>
          <p:cNvPicPr preferRelativeResize="0"/>
          <p:nvPr/>
        </p:nvPicPr>
        <p:blipFill>
          <a:blip r:embed="rId3">
            <a:alphaModFix/>
          </a:blip>
          <a:stretch>
            <a:fillRect/>
          </a:stretch>
        </p:blipFill>
        <p:spPr>
          <a:xfrm>
            <a:off x="7394025" y="3090850"/>
            <a:ext cx="1396475" cy="1388285"/>
          </a:xfrm>
          <a:prstGeom prst="rect">
            <a:avLst/>
          </a:prstGeom>
          <a:noFill/>
          <a:ln>
            <a:noFill/>
          </a:ln>
        </p:spPr>
      </p:pic>
      <p:pic>
        <p:nvPicPr>
          <p:cNvPr id="327" name="Google Shape;327;p33"/>
          <p:cNvPicPr preferRelativeResize="0"/>
          <p:nvPr/>
        </p:nvPicPr>
        <p:blipFill>
          <a:blip r:embed="rId4">
            <a:alphaModFix/>
          </a:blip>
          <a:stretch>
            <a:fillRect/>
          </a:stretch>
        </p:blipFill>
        <p:spPr>
          <a:xfrm>
            <a:off x="7498550" y="196675"/>
            <a:ext cx="1291940" cy="1687800"/>
          </a:xfrm>
          <a:prstGeom prst="rect">
            <a:avLst/>
          </a:prstGeom>
          <a:noFill/>
          <a:ln>
            <a:noFill/>
          </a:ln>
        </p:spPr>
      </p:pic>
      <p:pic>
        <p:nvPicPr>
          <p:cNvPr id="328" name="Google Shape;328;p33"/>
          <p:cNvPicPr preferRelativeResize="0"/>
          <p:nvPr/>
        </p:nvPicPr>
        <p:blipFill rotWithShape="1">
          <a:blip r:embed="rId5">
            <a:alphaModFix/>
          </a:blip>
          <a:srcRect b="0" l="10112" r="12042" t="0"/>
          <a:stretch/>
        </p:blipFill>
        <p:spPr>
          <a:xfrm>
            <a:off x="4536100" y="240475"/>
            <a:ext cx="2224400" cy="1600200"/>
          </a:xfrm>
          <a:prstGeom prst="rect">
            <a:avLst/>
          </a:prstGeom>
          <a:noFill/>
          <a:ln>
            <a:noFill/>
          </a:ln>
        </p:spPr>
      </p:pic>
      <p:pic>
        <p:nvPicPr>
          <p:cNvPr id="329" name="Google Shape;329;p33"/>
          <p:cNvPicPr preferRelativeResize="0"/>
          <p:nvPr/>
        </p:nvPicPr>
        <p:blipFill>
          <a:blip r:embed="rId6">
            <a:alphaModFix/>
          </a:blip>
          <a:stretch>
            <a:fillRect/>
          </a:stretch>
        </p:blipFill>
        <p:spPr>
          <a:xfrm>
            <a:off x="4140725" y="2630850"/>
            <a:ext cx="2857500" cy="1600200"/>
          </a:xfrm>
          <a:prstGeom prst="rect">
            <a:avLst/>
          </a:prstGeom>
          <a:noFill/>
          <a:ln>
            <a:noFill/>
          </a:ln>
        </p:spPr>
      </p:pic>
      <p:pic>
        <p:nvPicPr>
          <p:cNvPr id="330" name="Google Shape;330;p33"/>
          <p:cNvPicPr preferRelativeResize="0"/>
          <p:nvPr/>
        </p:nvPicPr>
        <p:blipFill>
          <a:blip r:embed="rId7">
            <a:alphaModFix/>
          </a:blip>
          <a:stretch>
            <a:fillRect/>
          </a:stretch>
        </p:blipFill>
        <p:spPr>
          <a:xfrm>
            <a:off x="5674005" y="1613100"/>
            <a:ext cx="2386365" cy="1687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334" name="Shape 334"/>
        <p:cNvGrpSpPr/>
        <p:nvPr/>
      </p:nvGrpSpPr>
      <p:grpSpPr>
        <a:xfrm>
          <a:off x="0" y="0"/>
          <a:ext cx="0" cy="0"/>
          <a:chOff x="0" y="0"/>
          <a:chExt cx="0" cy="0"/>
        </a:xfrm>
      </p:grpSpPr>
      <p:sp>
        <p:nvSpPr>
          <p:cNvPr id="335" name="Google Shape;335;p34"/>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Simulation</a:t>
            </a:r>
            <a:endParaRPr/>
          </a:p>
        </p:txBody>
      </p:sp>
      <p:sp>
        <p:nvSpPr>
          <p:cNvPr id="336" name="Google Shape;336;p34"/>
          <p:cNvSpPr txBox="1"/>
          <p:nvPr>
            <p:ph idx="1" type="body"/>
          </p:nvPr>
        </p:nvSpPr>
        <p:spPr>
          <a:xfrm>
            <a:off x="120300"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JP Roque (jproque123)</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OpenGL</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Gnuplot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Scientific Simulation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Data Analysis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Data Visualization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Game Theory</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Basic programming skills</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rtl="0" algn="l">
              <a:spcBef>
                <a:spcPts val="0"/>
              </a:spcBef>
              <a:spcAft>
                <a:spcPts val="0"/>
              </a:spcAft>
              <a:buClr>
                <a:srgbClr val="CACACA"/>
              </a:buClr>
              <a:buSzPts val="1100"/>
              <a:buFont typeface="Average"/>
              <a:buChar char="○"/>
            </a:pPr>
            <a:r>
              <a:rPr lang="en" sz="1100"/>
              <a:t>Weekly meeting, 1-2 hrs</a:t>
            </a:r>
            <a:endParaRPr sz="1100"/>
          </a:p>
        </p:txBody>
      </p:sp>
      <p:sp>
        <p:nvSpPr>
          <p:cNvPr id="337" name="Google Shape;337;p34"/>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338" name="Google Shape;338;p34"/>
          <p:cNvPicPr preferRelativeResize="0"/>
          <p:nvPr/>
        </p:nvPicPr>
        <p:blipFill rotWithShape="1">
          <a:blip r:embed="rId3">
            <a:alphaModFix/>
          </a:blip>
          <a:srcRect b="-47895" l="1530" r="-1529" t="-47914"/>
          <a:stretch/>
        </p:blipFill>
        <p:spPr>
          <a:xfrm>
            <a:off x="6935275" y="265650"/>
            <a:ext cx="2069248" cy="1687799"/>
          </a:xfrm>
          <a:prstGeom prst="rect">
            <a:avLst/>
          </a:prstGeom>
          <a:noFill/>
          <a:ln>
            <a:noFill/>
          </a:ln>
        </p:spPr>
      </p:pic>
      <p:pic>
        <p:nvPicPr>
          <p:cNvPr id="339" name="Google Shape;339;p34"/>
          <p:cNvPicPr preferRelativeResize="0"/>
          <p:nvPr/>
        </p:nvPicPr>
        <p:blipFill rotWithShape="1">
          <a:blip r:embed="rId4">
            <a:alphaModFix/>
          </a:blip>
          <a:srcRect b="4002" l="0" r="0" t="3993"/>
          <a:stretch/>
        </p:blipFill>
        <p:spPr>
          <a:xfrm>
            <a:off x="7315200" y="2135050"/>
            <a:ext cx="1396476" cy="1396474"/>
          </a:xfrm>
          <a:prstGeom prst="rect">
            <a:avLst/>
          </a:prstGeom>
          <a:noFill/>
          <a:ln>
            <a:noFill/>
          </a:ln>
        </p:spPr>
      </p:pic>
      <p:pic>
        <p:nvPicPr>
          <p:cNvPr id="340" name="Google Shape;340;p34"/>
          <p:cNvPicPr preferRelativeResize="0"/>
          <p:nvPr/>
        </p:nvPicPr>
        <p:blipFill rotWithShape="1">
          <a:blip r:embed="rId5">
            <a:alphaModFix/>
          </a:blip>
          <a:srcRect b="-26180" l="1353" r="1265" t="-18621"/>
          <a:stretch/>
        </p:blipFill>
        <p:spPr>
          <a:xfrm>
            <a:off x="3284125" y="265650"/>
            <a:ext cx="3476376" cy="2224400"/>
          </a:xfrm>
          <a:prstGeom prst="rect">
            <a:avLst/>
          </a:prstGeom>
          <a:noFill/>
          <a:ln>
            <a:noFill/>
          </a:ln>
        </p:spPr>
      </p:pic>
      <p:pic>
        <p:nvPicPr>
          <p:cNvPr id="341" name="Google Shape;341;p34"/>
          <p:cNvPicPr preferRelativeResize="0"/>
          <p:nvPr/>
        </p:nvPicPr>
        <p:blipFill rotWithShape="1">
          <a:blip r:embed="rId6">
            <a:alphaModFix/>
          </a:blip>
          <a:srcRect b="0" l="-2028" r="-2541" t="0"/>
          <a:stretch/>
        </p:blipFill>
        <p:spPr>
          <a:xfrm>
            <a:off x="4418987" y="2490050"/>
            <a:ext cx="2268338" cy="24383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E&amp;M Learning Aid</a:t>
            </a:r>
            <a:endParaRPr/>
          </a:p>
        </p:txBody>
      </p:sp>
      <p:sp>
        <p:nvSpPr>
          <p:cNvPr id="347" name="Google Shape;347;p35"/>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Sai Sudarshan Barath (nonamer)</a:t>
            </a:r>
            <a:endParaRPr sz="1300"/>
          </a:p>
          <a:p>
            <a:pPr indent="-311150" lvl="1" marL="914400" rtl="0" algn="l">
              <a:spcBef>
                <a:spcPts val="0"/>
              </a:spcBef>
              <a:spcAft>
                <a:spcPts val="0"/>
              </a:spcAft>
              <a:buClr>
                <a:srgbClr val="CACACA"/>
              </a:buClr>
              <a:buSzPts val="1300"/>
              <a:buFont typeface="Average"/>
              <a:buChar char="○"/>
            </a:pPr>
            <a:r>
              <a:rPr lang="en" sz="1300"/>
              <a:t>Sanjit Mukesh (thafakeasian)</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SFML (no experience needed)</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Git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Working on software in a team environment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Reinforce your knowledge of physics</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 Basic Git experience (must have)</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Some familiarity with E&amp;M concepts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2-3 hours per week</a:t>
            </a:r>
            <a:endParaRPr sz="1100"/>
          </a:p>
        </p:txBody>
      </p:sp>
      <p:sp>
        <p:nvSpPr>
          <p:cNvPr id="348" name="Google Shape;348;p35"/>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349" name="Google Shape;349;p35"/>
          <p:cNvPicPr preferRelativeResize="0"/>
          <p:nvPr/>
        </p:nvPicPr>
        <p:blipFill>
          <a:blip r:embed="rId3">
            <a:alphaModFix/>
          </a:blip>
          <a:stretch>
            <a:fillRect/>
          </a:stretch>
        </p:blipFill>
        <p:spPr>
          <a:xfrm>
            <a:off x="3718516" y="319475"/>
            <a:ext cx="3375861" cy="1963325"/>
          </a:xfrm>
          <a:prstGeom prst="rect">
            <a:avLst/>
          </a:prstGeom>
          <a:noFill/>
          <a:ln>
            <a:noFill/>
          </a:ln>
        </p:spPr>
      </p:pic>
      <p:pic>
        <p:nvPicPr>
          <p:cNvPr id="350" name="Google Shape;350;p35"/>
          <p:cNvPicPr preferRelativeResize="0"/>
          <p:nvPr/>
        </p:nvPicPr>
        <p:blipFill>
          <a:blip r:embed="rId4">
            <a:alphaModFix/>
          </a:blip>
          <a:stretch>
            <a:fillRect/>
          </a:stretch>
        </p:blipFill>
        <p:spPr>
          <a:xfrm>
            <a:off x="7315400" y="523200"/>
            <a:ext cx="1627450" cy="1830875"/>
          </a:xfrm>
          <a:prstGeom prst="rect">
            <a:avLst/>
          </a:prstGeom>
          <a:noFill/>
          <a:ln>
            <a:noFill/>
          </a:ln>
        </p:spPr>
      </p:pic>
      <p:pic>
        <p:nvPicPr>
          <p:cNvPr id="351" name="Google Shape;351;p35"/>
          <p:cNvPicPr preferRelativeResize="0"/>
          <p:nvPr/>
        </p:nvPicPr>
        <p:blipFill>
          <a:blip r:embed="rId5">
            <a:alphaModFix/>
          </a:blip>
          <a:stretch>
            <a:fillRect/>
          </a:stretch>
        </p:blipFill>
        <p:spPr>
          <a:xfrm>
            <a:off x="4067013" y="2630763"/>
            <a:ext cx="3552825" cy="1076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3212B"/>
        </a:solidFill>
      </p:bgPr>
    </p:bg>
    <p:spTree>
      <p:nvGrpSpPr>
        <p:cNvPr id="355" name="Shape 355"/>
        <p:cNvGrpSpPr/>
        <p:nvPr/>
      </p:nvGrpSpPr>
      <p:grpSpPr>
        <a:xfrm>
          <a:off x="0" y="0"/>
          <a:ext cx="0" cy="0"/>
          <a:chOff x="0" y="0"/>
          <a:chExt cx="0" cy="0"/>
        </a:xfrm>
      </p:grpSpPr>
      <p:sp>
        <p:nvSpPr>
          <p:cNvPr id="356" name="Google Shape;356;p36"/>
          <p:cNvSpPr/>
          <p:nvPr/>
        </p:nvSpPr>
        <p:spPr>
          <a:xfrm>
            <a:off x="4047975" y="0"/>
            <a:ext cx="5096100" cy="5143500"/>
          </a:xfrm>
          <a:prstGeom prst="rect">
            <a:avLst/>
          </a:prstGeom>
          <a:solidFill>
            <a:srgbClr val="7D51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57" name="Google Shape;357;p36"/>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rPr>
              <a:t>FANTASY ESPORTS</a:t>
            </a:r>
            <a:endParaRPr i="1">
              <a:solidFill>
                <a:srgbClr val="FFFFFF"/>
              </a:solidFill>
            </a:endParaRPr>
          </a:p>
        </p:txBody>
      </p:sp>
      <p:sp>
        <p:nvSpPr>
          <p:cNvPr id="358" name="Google Shape;358;p36"/>
          <p:cNvSpPr txBox="1"/>
          <p:nvPr>
            <p:ph idx="1" type="body"/>
          </p:nvPr>
        </p:nvSpPr>
        <p:spPr>
          <a:xfrm>
            <a:off x="207225" y="941676"/>
            <a:ext cx="3670800" cy="4201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2EEE8"/>
              </a:buClr>
              <a:buSzPts val="1300"/>
              <a:buFont typeface="Average"/>
              <a:buChar char="●"/>
            </a:pPr>
            <a:r>
              <a:rPr lang="en" sz="1300">
                <a:solidFill>
                  <a:srgbClr val="F2EEE8"/>
                </a:solidFill>
              </a:rPr>
              <a:t>PMs</a:t>
            </a:r>
            <a:endParaRPr sz="1300">
              <a:solidFill>
                <a:srgbClr val="F2EEE8"/>
              </a:solidFill>
            </a:endParaRPr>
          </a:p>
          <a:p>
            <a:pPr indent="-311150" lvl="1" marL="914400" rtl="0" algn="l">
              <a:spcBef>
                <a:spcPts val="0"/>
              </a:spcBef>
              <a:spcAft>
                <a:spcPts val="0"/>
              </a:spcAft>
              <a:buClr>
                <a:srgbClr val="F2EEE8"/>
              </a:buClr>
              <a:buSzPts val="1300"/>
              <a:buFont typeface="Average"/>
              <a:buChar char="○"/>
            </a:pPr>
            <a:r>
              <a:rPr i="1" lang="en" sz="1300">
                <a:solidFill>
                  <a:srgbClr val="F2EEE8"/>
                </a:solidFill>
              </a:rPr>
              <a:t>Sam Bush (SamShrubo)</a:t>
            </a:r>
            <a:endParaRPr i="1" sz="1300">
              <a:solidFill>
                <a:srgbClr val="F2EEE8"/>
              </a:solidFill>
            </a:endParaRPr>
          </a:p>
          <a:p>
            <a:pPr indent="-311150" lvl="1" marL="914400" rtl="0" algn="l">
              <a:spcBef>
                <a:spcPts val="0"/>
              </a:spcBef>
              <a:spcAft>
                <a:spcPts val="0"/>
              </a:spcAft>
              <a:buClr>
                <a:srgbClr val="F2EEE8"/>
              </a:buClr>
              <a:buSzPts val="1300"/>
              <a:buFont typeface="Average"/>
              <a:buChar char="○"/>
            </a:pPr>
            <a:r>
              <a:rPr i="1" lang="en" sz="1300">
                <a:solidFill>
                  <a:srgbClr val="F2EEE8"/>
                </a:solidFill>
              </a:rPr>
              <a:t>Cesar Magana (zek8906)</a:t>
            </a:r>
            <a:endParaRPr i="1" sz="1300">
              <a:solidFill>
                <a:srgbClr val="F2EEE8"/>
              </a:solidFill>
            </a:endParaRPr>
          </a:p>
          <a:p>
            <a:pPr indent="-311150" lvl="0" marL="457200" marR="0" rtl="0" algn="l">
              <a:lnSpc>
                <a:spcPct val="115000"/>
              </a:lnSpc>
              <a:spcBef>
                <a:spcPts val="0"/>
              </a:spcBef>
              <a:spcAft>
                <a:spcPts val="0"/>
              </a:spcAft>
              <a:buClr>
                <a:srgbClr val="F2EEE8"/>
              </a:buClr>
              <a:buSzPts val="1300"/>
              <a:buFont typeface="Average"/>
              <a:buChar char="●"/>
            </a:pPr>
            <a:r>
              <a:rPr lang="en" sz="1300">
                <a:solidFill>
                  <a:srgbClr val="F2EEE8"/>
                </a:solidFill>
              </a:rPr>
              <a:t>Technology/Languages/Libraries</a:t>
            </a:r>
            <a:endParaRPr sz="1300">
              <a:solidFill>
                <a:srgbClr val="F2EEE8"/>
              </a:solidFill>
            </a:endParaRPr>
          </a:p>
          <a:p>
            <a:pPr indent="-298450" lvl="1" marL="914400" rtl="0" algn="l">
              <a:spcBef>
                <a:spcPts val="0"/>
              </a:spcBef>
              <a:spcAft>
                <a:spcPts val="0"/>
              </a:spcAft>
              <a:buClr>
                <a:srgbClr val="F2EEE8"/>
              </a:buClr>
              <a:buSzPts val="1100"/>
              <a:buFont typeface="Average"/>
              <a:buChar char="○"/>
            </a:pPr>
            <a:r>
              <a:rPr b="1" lang="en" sz="1100">
                <a:solidFill>
                  <a:srgbClr val="F2EEE8"/>
                </a:solidFill>
              </a:rPr>
              <a:t>Python | JavaScript</a:t>
            </a:r>
            <a:endParaRPr b="1" sz="1100">
              <a:solidFill>
                <a:srgbClr val="F2EEE8"/>
              </a:solidFill>
            </a:endParaRPr>
          </a:p>
          <a:p>
            <a:pPr indent="-298450" lvl="1" marL="914400" rtl="0" algn="l">
              <a:spcBef>
                <a:spcPts val="0"/>
              </a:spcBef>
              <a:spcAft>
                <a:spcPts val="0"/>
              </a:spcAft>
              <a:buClr>
                <a:srgbClr val="F2EEE8"/>
              </a:buClr>
              <a:buSzPts val="1100"/>
              <a:buFont typeface="Average"/>
              <a:buChar char="○"/>
            </a:pPr>
            <a:r>
              <a:rPr b="1" lang="en" sz="1100">
                <a:solidFill>
                  <a:srgbClr val="F2EEE8"/>
                </a:solidFill>
              </a:rPr>
              <a:t>React | FastAPI | Uvicorn</a:t>
            </a:r>
            <a:endParaRPr b="1" sz="1100">
              <a:solidFill>
                <a:srgbClr val="F2EEE8"/>
              </a:solidFill>
            </a:endParaRPr>
          </a:p>
          <a:p>
            <a:pPr indent="-311150" lvl="0" marL="457200" marR="0" rtl="0" algn="l">
              <a:lnSpc>
                <a:spcPct val="115000"/>
              </a:lnSpc>
              <a:spcBef>
                <a:spcPts val="0"/>
              </a:spcBef>
              <a:spcAft>
                <a:spcPts val="0"/>
              </a:spcAft>
              <a:buClr>
                <a:srgbClr val="F2EEE8"/>
              </a:buClr>
              <a:buSzPts val="1300"/>
              <a:buFont typeface="Average"/>
              <a:buChar char="●"/>
            </a:pPr>
            <a:r>
              <a:rPr lang="en" sz="1300">
                <a:solidFill>
                  <a:srgbClr val="F2EEE8"/>
                </a:solidFill>
              </a:rPr>
              <a:t>Some skills you will learn</a:t>
            </a:r>
            <a:endParaRPr sz="1100">
              <a:solidFill>
                <a:srgbClr val="F2EEE8"/>
              </a:solidFill>
            </a:endParaRPr>
          </a:p>
          <a:p>
            <a:pPr indent="-298450" lvl="1" marL="914400" rtl="0" algn="l">
              <a:spcBef>
                <a:spcPts val="0"/>
              </a:spcBef>
              <a:spcAft>
                <a:spcPts val="0"/>
              </a:spcAft>
              <a:buClr>
                <a:srgbClr val="F2EEE8"/>
              </a:buClr>
              <a:buSzPts val="1100"/>
              <a:buFont typeface="Average"/>
              <a:buChar char="○"/>
            </a:pPr>
            <a:r>
              <a:rPr lang="en" sz="1100">
                <a:solidFill>
                  <a:srgbClr val="F2EEE8"/>
                </a:solidFill>
              </a:rPr>
              <a:t>🌐 Build REST APIs</a:t>
            </a:r>
            <a:endParaRPr sz="1100">
              <a:solidFill>
                <a:srgbClr val="F2EEE8"/>
              </a:solidFill>
            </a:endParaRPr>
          </a:p>
          <a:p>
            <a:pPr indent="-298450" lvl="1" marL="914400" rtl="0" algn="l">
              <a:spcBef>
                <a:spcPts val="0"/>
              </a:spcBef>
              <a:spcAft>
                <a:spcPts val="0"/>
              </a:spcAft>
              <a:buClr>
                <a:srgbClr val="F2EEE8"/>
              </a:buClr>
              <a:buSzPts val="1100"/>
              <a:buFont typeface="Average"/>
              <a:buChar char="○"/>
            </a:pPr>
            <a:r>
              <a:rPr lang="en" sz="1100">
                <a:solidFill>
                  <a:srgbClr val="F2EEE8"/>
                </a:solidFill>
              </a:rPr>
              <a:t>🕸️ Web Scraping Basics </a:t>
            </a:r>
            <a:endParaRPr sz="1100">
              <a:solidFill>
                <a:srgbClr val="F2EEE8"/>
              </a:solidFill>
            </a:endParaRPr>
          </a:p>
          <a:p>
            <a:pPr indent="-298450" lvl="1" marL="914400" rtl="0" algn="l">
              <a:spcBef>
                <a:spcPts val="0"/>
              </a:spcBef>
              <a:spcAft>
                <a:spcPts val="0"/>
              </a:spcAft>
              <a:buClr>
                <a:srgbClr val="F2EEE8"/>
              </a:buClr>
              <a:buSzPts val="1100"/>
              <a:buFont typeface="Average"/>
              <a:buChar char="○"/>
            </a:pPr>
            <a:r>
              <a:rPr lang="en" sz="1100">
                <a:solidFill>
                  <a:srgbClr val="F2EEE8"/>
                </a:solidFill>
              </a:rPr>
              <a:t>🎨 Web Design with React </a:t>
            </a:r>
            <a:endParaRPr sz="1100">
              <a:solidFill>
                <a:srgbClr val="F2EEE8"/>
              </a:solidFill>
            </a:endParaRPr>
          </a:p>
          <a:p>
            <a:pPr indent="-298450" lvl="1" marL="914400" rtl="0" algn="l">
              <a:spcBef>
                <a:spcPts val="0"/>
              </a:spcBef>
              <a:spcAft>
                <a:spcPts val="0"/>
              </a:spcAft>
              <a:buClr>
                <a:srgbClr val="F2EEE8"/>
              </a:buClr>
              <a:buSzPts val="1100"/>
              <a:buFont typeface="Average"/>
              <a:buChar char="○"/>
            </a:pPr>
            <a:r>
              <a:rPr lang="en" sz="1100">
                <a:solidFill>
                  <a:srgbClr val="F2EEE8"/>
                </a:solidFill>
              </a:rPr>
              <a:t>💻 Backend Development, Frontend Design, Data Handling, and More!</a:t>
            </a:r>
            <a:endParaRPr sz="1100">
              <a:solidFill>
                <a:srgbClr val="F2EEE8"/>
              </a:solidFill>
            </a:endParaRPr>
          </a:p>
          <a:p>
            <a:pPr indent="-311150" lvl="0" marL="457200" marR="0" rtl="0" algn="l">
              <a:lnSpc>
                <a:spcPct val="115000"/>
              </a:lnSpc>
              <a:spcBef>
                <a:spcPts val="0"/>
              </a:spcBef>
              <a:spcAft>
                <a:spcPts val="0"/>
              </a:spcAft>
              <a:buClr>
                <a:srgbClr val="F2EEE8"/>
              </a:buClr>
              <a:buSzPts val="1300"/>
              <a:buFont typeface="Average"/>
              <a:buChar char="●"/>
            </a:pPr>
            <a:r>
              <a:rPr lang="en" sz="1300">
                <a:solidFill>
                  <a:srgbClr val="F2EEE8"/>
                </a:solidFill>
              </a:rPr>
              <a:t>Expectations</a:t>
            </a:r>
            <a:endParaRPr sz="1300">
              <a:solidFill>
                <a:srgbClr val="F2EEE8"/>
              </a:solidFill>
            </a:endParaRPr>
          </a:p>
          <a:p>
            <a:pPr indent="-298450" lvl="1" marL="914400" marR="0" rtl="0" algn="l">
              <a:lnSpc>
                <a:spcPct val="115000"/>
              </a:lnSpc>
              <a:spcBef>
                <a:spcPts val="0"/>
              </a:spcBef>
              <a:spcAft>
                <a:spcPts val="0"/>
              </a:spcAft>
              <a:buClr>
                <a:srgbClr val="F2EEE8"/>
              </a:buClr>
              <a:buSzPts val="1100"/>
              <a:buFont typeface="Average"/>
              <a:buChar char="○"/>
            </a:pPr>
            <a:r>
              <a:rPr lang="en" sz="1100">
                <a:solidFill>
                  <a:srgbClr val="F2EEE8"/>
                </a:solidFill>
              </a:rPr>
              <a:t>🧠 Proficient in Python &amp; Javascript</a:t>
            </a:r>
            <a:endParaRPr sz="1100">
              <a:solidFill>
                <a:srgbClr val="F2EEE8"/>
              </a:solidFill>
            </a:endParaRPr>
          </a:p>
          <a:p>
            <a:pPr indent="-298450" lvl="1" marL="914400" marR="0" rtl="0" algn="l">
              <a:lnSpc>
                <a:spcPct val="115000"/>
              </a:lnSpc>
              <a:spcBef>
                <a:spcPts val="0"/>
              </a:spcBef>
              <a:spcAft>
                <a:spcPts val="0"/>
              </a:spcAft>
              <a:buClr>
                <a:srgbClr val="F2EEE8"/>
              </a:buClr>
              <a:buSzPts val="1100"/>
              <a:buFont typeface="Average"/>
              <a:buChar char="○"/>
            </a:pPr>
            <a:r>
              <a:rPr lang="en" sz="1100">
                <a:solidFill>
                  <a:srgbClr val="F2EEE8"/>
                </a:solidFill>
              </a:rPr>
              <a:t>⏰ Able to dedicate 1-2 Hours per week</a:t>
            </a:r>
            <a:endParaRPr sz="1100">
              <a:solidFill>
                <a:srgbClr val="F2EEE8"/>
              </a:solidFill>
            </a:endParaRPr>
          </a:p>
          <a:p>
            <a:pPr indent="-298450" lvl="1" marL="914400" rtl="0" algn="l">
              <a:spcBef>
                <a:spcPts val="0"/>
              </a:spcBef>
              <a:spcAft>
                <a:spcPts val="0"/>
              </a:spcAft>
              <a:buClr>
                <a:srgbClr val="F2EEE8"/>
              </a:buClr>
              <a:buSzPts val="1100"/>
              <a:buFont typeface="Average"/>
              <a:buChar char="○"/>
            </a:pPr>
            <a:r>
              <a:rPr lang="en" sz="1100">
                <a:solidFill>
                  <a:srgbClr val="F2EEE8"/>
                </a:solidFill>
              </a:rPr>
              <a:t>🕹Interested in Esports :D </a:t>
            </a:r>
            <a:endParaRPr sz="1100">
              <a:solidFill>
                <a:srgbClr val="F2EEE8"/>
              </a:solidFill>
            </a:endParaRPr>
          </a:p>
          <a:p>
            <a:pPr indent="-311150" lvl="0" marL="457200" marR="0" rtl="0" algn="l">
              <a:lnSpc>
                <a:spcPct val="115000"/>
              </a:lnSpc>
              <a:spcBef>
                <a:spcPts val="0"/>
              </a:spcBef>
              <a:spcAft>
                <a:spcPts val="0"/>
              </a:spcAft>
              <a:buClr>
                <a:srgbClr val="F2EEE8"/>
              </a:buClr>
              <a:buSzPts val="1300"/>
              <a:buFont typeface="Average"/>
              <a:buChar char="●"/>
            </a:pPr>
            <a:r>
              <a:rPr lang="en" sz="1300">
                <a:solidFill>
                  <a:srgbClr val="F2EEE8"/>
                </a:solidFill>
              </a:rPr>
              <a:t>Additional Information</a:t>
            </a:r>
            <a:endParaRPr sz="1300">
              <a:solidFill>
                <a:srgbClr val="F2EEE8"/>
              </a:solidFill>
            </a:endParaRPr>
          </a:p>
          <a:p>
            <a:pPr indent="-298450" lvl="1" marL="914400" marR="0" rtl="0" algn="l">
              <a:lnSpc>
                <a:spcPct val="115000"/>
              </a:lnSpc>
              <a:spcBef>
                <a:spcPts val="0"/>
              </a:spcBef>
              <a:spcAft>
                <a:spcPts val="0"/>
              </a:spcAft>
              <a:buClr>
                <a:srgbClr val="F2EEE8"/>
              </a:buClr>
              <a:buSzPts val="1100"/>
              <a:buFont typeface="Average"/>
              <a:buChar char="○"/>
            </a:pPr>
            <a:r>
              <a:rPr lang="en" sz="1100">
                <a:solidFill>
                  <a:srgbClr val="F2EEE8"/>
                </a:solidFill>
              </a:rPr>
              <a:t>Reach Goals:</a:t>
            </a:r>
            <a:endParaRPr sz="1100">
              <a:solidFill>
                <a:srgbClr val="F2EEE8"/>
              </a:solidFill>
            </a:endParaRPr>
          </a:p>
          <a:p>
            <a:pPr indent="-298450" lvl="2" marL="1371600" marR="0" rtl="0" algn="l">
              <a:lnSpc>
                <a:spcPct val="115000"/>
              </a:lnSpc>
              <a:spcBef>
                <a:spcPts val="0"/>
              </a:spcBef>
              <a:spcAft>
                <a:spcPts val="0"/>
              </a:spcAft>
              <a:buClr>
                <a:srgbClr val="F2EEE8"/>
              </a:buClr>
              <a:buSzPts val="1100"/>
              <a:buFont typeface="Average"/>
              <a:buChar char="■"/>
            </a:pPr>
            <a:r>
              <a:rPr lang="en" sz="1100">
                <a:solidFill>
                  <a:srgbClr val="F2EEE8"/>
                </a:solidFill>
              </a:rPr>
              <a:t>Integrate ML-Powered Predictions</a:t>
            </a:r>
            <a:endParaRPr sz="1100">
              <a:solidFill>
                <a:srgbClr val="F2EEE8"/>
              </a:solidFill>
            </a:endParaRPr>
          </a:p>
        </p:txBody>
      </p:sp>
      <p:sp>
        <p:nvSpPr>
          <p:cNvPr id="359" name="Google Shape;359;p36"/>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360" name="Google Shape;360;p36"/>
          <p:cNvPicPr preferRelativeResize="0"/>
          <p:nvPr/>
        </p:nvPicPr>
        <p:blipFill>
          <a:blip r:embed="rId3">
            <a:alphaModFix/>
          </a:blip>
          <a:stretch>
            <a:fillRect/>
          </a:stretch>
        </p:blipFill>
        <p:spPr>
          <a:xfrm>
            <a:off x="4633300" y="2137362"/>
            <a:ext cx="3670799" cy="1322780"/>
          </a:xfrm>
          <a:prstGeom prst="rect">
            <a:avLst/>
          </a:prstGeom>
          <a:noFill/>
          <a:ln>
            <a:noFill/>
          </a:ln>
        </p:spPr>
      </p:pic>
      <p:pic>
        <p:nvPicPr>
          <p:cNvPr id="361" name="Google Shape;361;p36"/>
          <p:cNvPicPr preferRelativeResize="0"/>
          <p:nvPr/>
        </p:nvPicPr>
        <p:blipFill rotWithShape="1">
          <a:blip r:embed="rId4">
            <a:alphaModFix/>
          </a:blip>
          <a:srcRect b="14690" l="0" r="7510" t="0"/>
          <a:stretch/>
        </p:blipFill>
        <p:spPr>
          <a:xfrm>
            <a:off x="6900400" y="575075"/>
            <a:ext cx="1531935" cy="1550725"/>
          </a:xfrm>
          <a:prstGeom prst="rect">
            <a:avLst/>
          </a:prstGeom>
          <a:noFill/>
          <a:ln>
            <a:noFill/>
          </a:ln>
        </p:spPr>
      </p:pic>
      <p:pic>
        <p:nvPicPr>
          <p:cNvPr id="362" name="Google Shape;362;p36"/>
          <p:cNvPicPr preferRelativeResize="0"/>
          <p:nvPr/>
        </p:nvPicPr>
        <p:blipFill>
          <a:blip r:embed="rId5">
            <a:alphaModFix/>
          </a:blip>
          <a:stretch>
            <a:fillRect/>
          </a:stretch>
        </p:blipFill>
        <p:spPr>
          <a:xfrm>
            <a:off x="2869475" y="429475"/>
            <a:ext cx="603800" cy="603800"/>
          </a:xfrm>
          <a:prstGeom prst="rect">
            <a:avLst/>
          </a:prstGeom>
          <a:noFill/>
          <a:ln>
            <a:noFill/>
          </a:ln>
        </p:spPr>
      </p:pic>
      <p:pic>
        <p:nvPicPr>
          <p:cNvPr id="363" name="Google Shape;363;p36"/>
          <p:cNvPicPr preferRelativeResize="0"/>
          <p:nvPr/>
        </p:nvPicPr>
        <p:blipFill>
          <a:blip r:embed="rId6">
            <a:alphaModFix/>
          </a:blip>
          <a:stretch>
            <a:fillRect/>
          </a:stretch>
        </p:blipFill>
        <p:spPr>
          <a:xfrm>
            <a:off x="4749813" y="575087"/>
            <a:ext cx="1550701" cy="1550701"/>
          </a:xfrm>
          <a:prstGeom prst="rect">
            <a:avLst/>
          </a:prstGeom>
          <a:noFill/>
          <a:ln>
            <a:noFill/>
          </a:ln>
        </p:spPr>
      </p:pic>
      <p:pic>
        <p:nvPicPr>
          <p:cNvPr id="364" name="Google Shape;364;p36"/>
          <p:cNvPicPr preferRelativeResize="0"/>
          <p:nvPr/>
        </p:nvPicPr>
        <p:blipFill>
          <a:blip r:embed="rId7">
            <a:alphaModFix/>
          </a:blip>
          <a:stretch>
            <a:fillRect/>
          </a:stretch>
        </p:blipFill>
        <p:spPr>
          <a:xfrm>
            <a:off x="5938575" y="3460158"/>
            <a:ext cx="1550700" cy="1381092"/>
          </a:xfrm>
          <a:prstGeom prst="rect">
            <a:avLst/>
          </a:prstGeom>
          <a:noFill/>
          <a:ln>
            <a:noFill/>
          </a:ln>
        </p:spPr>
      </p:pic>
      <p:cxnSp>
        <p:nvCxnSpPr>
          <p:cNvPr id="365" name="Google Shape;365;p36"/>
          <p:cNvCxnSpPr/>
          <p:nvPr/>
        </p:nvCxnSpPr>
        <p:spPr>
          <a:xfrm>
            <a:off x="4047975" y="7775"/>
            <a:ext cx="0" cy="5135700"/>
          </a:xfrm>
          <a:prstGeom prst="straightConnector1">
            <a:avLst/>
          </a:prstGeom>
          <a:noFill/>
          <a:ln cap="flat" cmpd="sng" w="28575">
            <a:solidFill>
              <a:srgbClr val="FFFBF5"/>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69" name="Shape 369"/>
        <p:cNvGrpSpPr/>
        <p:nvPr/>
      </p:nvGrpSpPr>
      <p:grpSpPr>
        <a:xfrm>
          <a:off x="0" y="0"/>
          <a:ext cx="0" cy="0"/>
          <a:chOff x="0" y="0"/>
          <a:chExt cx="0" cy="0"/>
        </a:xfrm>
      </p:grpSpPr>
      <p:sp>
        <p:nvSpPr>
          <p:cNvPr id="370" name="Google Shape;370;p37"/>
          <p:cNvSpPr txBox="1"/>
          <p:nvPr>
            <p:ph type="title"/>
          </p:nvPr>
        </p:nvSpPr>
        <p:spPr>
          <a:xfrm>
            <a:off x="4883700" y="377810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FRC Strategy App</a:t>
            </a:r>
            <a:endParaRPr/>
          </a:p>
        </p:txBody>
      </p:sp>
      <p:sp>
        <p:nvSpPr>
          <p:cNvPr id="371" name="Google Shape;371;p37"/>
          <p:cNvSpPr txBox="1"/>
          <p:nvPr>
            <p:ph idx="1" type="body"/>
          </p:nvPr>
        </p:nvSpPr>
        <p:spPr>
          <a:xfrm>
            <a:off x="161100" y="1503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verage"/>
              <a:buChar char="●"/>
            </a:pPr>
            <a:r>
              <a:rPr lang="en" sz="1300">
                <a:solidFill>
                  <a:schemeClr val="dk1"/>
                </a:solidFill>
              </a:rPr>
              <a:t>PM</a:t>
            </a:r>
            <a:endParaRPr sz="1300">
              <a:solidFill>
                <a:schemeClr val="dk1"/>
              </a:solidFill>
            </a:endParaRPr>
          </a:p>
          <a:p>
            <a:pPr indent="-311150" lvl="1" marL="914400" rtl="0" algn="l">
              <a:spcBef>
                <a:spcPts val="0"/>
              </a:spcBef>
              <a:spcAft>
                <a:spcPts val="0"/>
              </a:spcAft>
              <a:buClr>
                <a:schemeClr val="dk1"/>
              </a:buClr>
              <a:buSzPts val="1300"/>
              <a:buFont typeface="Average"/>
              <a:buChar char="○"/>
            </a:pPr>
            <a:r>
              <a:rPr lang="en" sz="1300">
                <a:solidFill>
                  <a:schemeClr val="dk1"/>
                </a:solidFill>
              </a:rPr>
              <a:t>Jonathan Daniel (nandji)</a:t>
            </a:r>
            <a:endParaRPr sz="1300">
              <a:solidFill>
                <a:schemeClr val="dk1"/>
              </a:solidFill>
            </a:endParaRPr>
          </a:p>
          <a:p>
            <a:pPr indent="-311150" lvl="0" marL="457200" rtl="0" algn="l">
              <a:spcBef>
                <a:spcPts val="0"/>
              </a:spcBef>
              <a:spcAft>
                <a:spcPts val="0"/>
              </a:spcAft>
              <a:buClr>
                <a:schemeClr val="dk1"/>
              </a:buClr>
              <a:buSzPts val="1300"/>
              <a:buFont typeface="Average"/>
              <a:buChar char="●"/>
            </a:pPr>
            <a:r>
              <a:rPr lang="en" sz="1300">
                <a:solidFill>
                  <a:schemeClr val="dk1"/>
                </a:solidFill>
              </a:rPr>
              <a:t>What is this?</a:t>
            </a:r>
            <a:endParaRPr sz="1300">
              <a:solidFill>
                <a:schemeClr val="dk1"/>
              </a:solidFill>
            </a:endParaRPr>
          </a:p>
          <a:p>
            <a:pPr indent="-311150" lvl="1" marL="914400" rtl="0" algn="l">
              <a:spcBef>
                <a:spcPts val="0"/>
              </a:spcBef>
              <a:spcAft>
                <a:spcPts val="0"/>
              </a:spcAft>
              <a:buClr>
                <a:schemeClr val="dk1"/>
              </a:buClr>
              <a:buSzPts val="1300"/>
              <a:buFont typeface="Average"/>
              <a:buChar char="○"/>
            </a:pPr>
            <a:r>
              <a:rPr lang="en" sz="1100">
                <a:solidFill>
                  <a:schemeClr val="dk1"/>
                </a:solidFill>
              </a:rPr>
              <a:t>Fancy Whiteboard</a:t>
            </a:r>
            <a:endParaRPr sz="1100">
              <a:solidFill>
                <a:schemeClr val="dk1"/>
              </a:solidFill>
            </a:endParaRPr>
          </a:p>
          <a:p>
            <a:pPr indent="-298450" lvl="2" marL="1371600" rtl="0" algn="l">
              <a:spcBef>
                <a:spcPts val="0"/>
              </a:spcBef>
              <a:spcAft>
                <a:spcPts val="0"/>
              </a:spcAft>
              <a:buClr>
                <a:schemeClr val="dk1"/>
              </a:buClr>
              <a:buSzPts val="1100"/>
              <a:buFont typeface="Average"/>
              <a:buChar char="■"/>
            </a:pPr>
            <a:r>
              <a:rPr lang="en" sz="1100">
                <a:solidFill>
                  <a:schemeClr val="dk1"/>
                </a:solidFill>
              </a:rPr>
              <a:t>For mobile/desktop/web</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Technology/Languages/Libraries</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Flutter</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Firebase (maybe)</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Skills you will learn</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App development</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Multiplatform compatibility </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Open API use</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Git</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Expectations</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Loose deadlines</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Some familiarity with similar languages/frameworks</a:t>
            </a:r>
            <a:endParaRPr sz="1100">
              <a:solidFill>
                <a:schemeClr val="dk1"/>
              </a:solidFill>
            </a:endParaRPr>
          </a:p>
          <a:p>
            <a:pPr indent="-298450" lvl="2" marL="1371600" marR="0" rtl="0" algn="l">
              <a:lnSpc>
                <a:spcPct val="115000"/>
              </a:lnSpc>
              <a:spcBef>
                <a:spcPts val="0"/>
              </a:spcBef>
              <a:spcAft>
                <a:spcPts val="0"/>
              </a:spcAft>
              <a:buClr>
                <a:schemeClr val="dk1"/>
              </a:buClr>
              <a:buSzPts val="1100"/>
              <a:buFont typeface="Average"/>
              <a:buChar char="■"/>
            </a:pPr>
            <a:r>
              <a:rPr lang="en" sz="1100">
                <a:solidFill>
                  <a:schemeClr val="dk1"/>
                </a:solidFill>
              </a:rPr>
              <a:t>ish</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Additional Information</a:t>
            </a:r>
            <a:endParaRPr sz="1300">
              <a:solidFill>
                <a:schemeClr val="dk1"/>
              </a:solidFill>
            </a:endParaRPr>
          </a:p>
          <a:p>
            <a:pPr indent="-298450" lvl="1" marL="914400" marR="0" rtl="0" algn="l">
              <a:lnSpc>
                <a:spcPct val="115000"/>
              </a:lnSpc>
              <a:spcBef>
                <a:spcPts val="0"/>
              </a:spcBef>
              <a:spcAft>
                <a:spcPts val="0"/>
              </a:spcAft>
              <a:buClr>
                <a:srgbClr val="00FFFF"/>
              </a:buClr>
              <a:buSzPts val="1100"/>
              <a:buFont typeface="Average"/>
              <a:buChar char="○"/>
            </a:pPr>
            <a:r>
              <a:rPr lang="en" sz="1100" u="sng">
                <a:solidFill>
                  <a:srgbClr val="00FFFF"/>
                </a:solidFill>
                <a:hlinkClick r:id="rId3">
                  <a:extLst>
                    <a:ext uri="{A12FA001-AC4F-418D-AE19-62706E023703}">
                      <ahyp:hlinkClr val="tx"/>
                    </a:ext>
                  </a:extLst>
                </a:hlinkClick>
              </a:rPr>
              <a:t>App Demo</a:t>
            </a:r>
            <a:endParaRPr sz="1100">
              <a:solidFill>
                <a:srgbClr val="00FFFF"/>
              </a:solidFill>
            </a:endParaRPr>
          </a:p>
          <a:p>
            <a:pPr indent="-298450" lvl="1" marL="914400" rtl="0" algn="l">
              <a:spcBef>
                <a:spcPts val="0"/>
              </a:spcBef>
              <a:spcAft>
                <a:spcPts val="0"/>
              </a:spcAft>
              <a:buClr>
                <a:srgbClr val="00FFFF"/>
              </a:buClr>
              <a:buSzPts val="1100"/>
              <a:buFont typeface="Average"/>
              <a:buChar char="○"/>
            </a:pPr>
            <a:r>
              <a:rPr lang="en" sz="1100">
                <a:solidFill>
                  <a:schemeClr val="dk1"/>
                </a:solidFill>
              </a:rPr>
              <a:t>DM  me!</a:t>
            </a:r>
            <a:endParaRPr sz="1100">
              <a:solidFill>
                <a:srgbClr val="00FFFF"/>
              </a:solidFill>
            </a:endParaRPr>
          </a:p>
        </p:txBody>
      </p:sp>
      <p:sp>
        <p:nvSpPr>
          <p:cNvPr id="372" name="Google Shape;372;p37"/>
          <p:cNvSpPr txBox="1"/>
          <p:nvPr/>
        </p:nvSpPr>
        <p:spPr>
          <a:xfrm>
            <a:off x="4311000" y="380285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373" name="Google Shape;373;p37"/>
          <p:cNvPicPr preferRelativeResize="0"/>
          <p:nvPr/>
        </p:nvPicPr>
        <p:blipFill rotWithShape="1">
          <a:blip r:embed="rId4">
            <a:alphaModFix/>
          </a:blip>
          <a:srcRect b="0" l="0" r="0" t="0"/>
          <a:stretch/>
        </p:blipFill>
        <p:spPr>
          <a:xfrm>
            <a:off x="3786450" y="0"/>
            <a:ext cx="5357548" cy="3141849"/>
          </a:xfrm>
          <a:prstGeom prst="rect">
            <a:avLst/>
          </a:prstGeom>
          <a:noFill/>
          <a:ln>
            <a:noFill/>
          </a:ln>
        </p:spPr>
      </p:pic>
      <p:pic>
        <p:nvPicPr>
          <p:cNvPr id="374" name="Google Shape;374;p37"/>
          <p:cNvPicPr preferRelativeResize="0"/>
          <p:nvPr/>
        </p:nvPicPr>
        <p:blipFill rotWithShape="1">
          <a:blip r:embed="rId5">
            <a:alphaModFix/>
          </a:blip>
          <a:srcRect b="9455" l="0" r="0" t="9447"/>
          <a:stretch/>
        </p:blipFill>
        <p:spPr>
          <a:xfrm>
            <a:off x="7180675" y="3478250"/>
            <a:ext cx="1963325" cy="1592250"/>
          </a:xfrm>
          <a:prstGeom prst="rect">
            <a:avLst/>
          </a:prstGeom>
          <a:noFill/>
          <a:ln>
            <a:noFill/>
          </a:ln>
        </p:spPr>
      </p:pic>
      <p:pic>
        <p:nvPicPr>
          <p:cNvPr id="375" name="Google Shape;375;p37"/>
          <p:cNvPicPr preferRelativeResize="0"/>
          <p:nvPr/>
        </p:nvPicPr>
        <p:blipFill rotWithShape="1">
          <a:blip r:embed="rId5">
            <a:alphaModFix/>
          </a:blip>
          <a:srcRect b="9455" l="0" r="0" t="9447"/>
          <a:stretch/>
        </p:blipFill>
        <p:spPr>
          <a:xfrm>
            <a:off x="2608675" y="3478250"/>
            <a:ext cx="1963325" cy="1592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Rate My Tutor</a:t>
            </a:r>
            <a:endParaRPr/>
          </a:p>
        </p:txBody>
      </p:sp>
      <p:sp>
        <p:nvSpPr>
          <p:cNvPr id="381" name="Google Shape;381;p38"/>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Kevin Chen (Prunuus)</a:t>
            </a:r>
            <a:endParaRPr sz="1300"/>
          </a:p>
          <a:p>
            <a:pPr indent="-311150" lvl="1" marL="914400" rtl="0" algn="l">
              <a:spcBef>
                <a:spcPts val="0"/>
              </a:spcBef>
              <a:spcAft>
                <a:spcPts val="0"/>
              </a:spcAft>
              <a:buClr>
                <a:srgbClr val="CACACA"/>
              </a:buClr>
              <a:buSzPts val="1300"/>
              <a:buFont typeface="Average"/>
              <a:buChar char="○"/>
            </a:pPr>
            <a:r>
              <a:rPr lang="en" sz="1300"/>
              <a:t>Licheng Yi (Krizim)</a:t>
            </a:r>
            <a:endParaRPr sz="1300"/>
          </a:p>
          <a:p>
            <a:pPr indent="-311150" lvl="1" marL="914400" rtl="0" algn="l">
              <a:spcBef>
                <a:spcPts val="0"/>
              </a:spcBef>
              <a:spcAft>
                <a:spcPts val="0"/>
              </a:spcAft>
              <a:buClr>
                <a:srgbClr val="CACACA"/>
              </a:buClr>
              <a:buSzPts val="1300"/>
              <a:buFont typeface="Average"/>
              <a:buChar char="○"/>
            </a:pPr>
            <a:r>
              <a:rPr lang="en" sz="1300"/>
              <a:t>Long Vo (</a:t>
            </a:r>
            <a:r>
              <a:rPr lang="en" sz="1300"/>
              <a:t>imaleagueaddict</a:t>
            </a:r>
            <a:r>
              <a:rPr lang="en" sz="1300"/>
              <a:t>)</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JavaScript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u="sng">
                <a:solidFill>
                  <a:schemeClr val="hlink"/>
                </a:solidFill>
                <a:hlinkClick r:id="rId3"/>
              </a:rPr>
              <a:t>React.Js/Next.Js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Backend - open to suggestions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Possibly MERN stack (?)</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Basic familiarity with the above list, cool, able to openly communicate thoughts, worries, etc. We want a close knitted group! </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One meeting per week and some work agendas outside of meetings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Optional: league nights</a:t>
            </a:r>
            <a:endParaRPr sz="1100"/>
          </a:p>
        </p:txBody>
      </p:sp>
      <p:sp>
        <p:nvSpPr>
          <p:cNvPr id="382" name="Google Shape;382;p38"/>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383" name="Google Shape;383;p38"/>
          <p:cNvPicPr preferRelativeResize="0"/>
          <p:nvPr/>
        </p:nvPicPr>
        <p:blipFill>
          <a:blip r:embed="rId4">
            <a:alphaModFix/>
          </a:blip>
          <a:stretch>
            <a:fillRect/>
          </a:stretch>
        </p:blipFill>
        <p:spPr>
          <a:xfrm>
            <a:off x="6099050" y="389400"/>
            <a:ext cx="845700" cy="879925"/>
          </a:xfrm>
          <a:prstGeom prst="rect">
            <a:avLst/>
          </a:prstGeom>
          <a:noFill/>
          <a:ln>
            <a:noFill/>
          </a:ln>
        </p:spPr>
      </p:pic>
      <p:pic>
        <p:nvPicPr>
          <p:cNvPr id="384" name="Google Shape;384;p38"/>
          <p:cNvPicPr preferRelativeResize="0"/>
          <p:nvPr/>
        </p:nvPicPr>
        <p:blipFill>
          <a:blip r:embed="rId5">
            <a:alphaModFix/>
          </a:blip>
          <a:stretch>
            <a:fillRect/>
          </a:stretch>
        </p:blipFill>
        <p:spPr>
          <a:xfrm>
            <a:off x="5995750" y="1327125"/>
            <a:ext cx="3000375" cy="1409700"/>
          </a:xfrm>
          <a:prstGeom prst="rect">
            <a:avLst/>
          </a:prstGeom>
          <a:noFill/>
          <a:ln>
            <a:noFill/>
          </a:ln>
        </p:spPr>
      </p:pic>
      <p:pic>
        <p:nvPicPr>
          <p:cNvPr id="385" name="Google Shape;385;p38"/>
          <p:cNvPicPr preferRelativeResize="0"/>
          <p:nvPr/>
        </p:nvPicPr>
        <p:blipFill>
          <a:blip r:embed="rId6">
            <a:alphaModFix/>
          </a:blip>
          <a:stretch>
            <a:fillRect/>
          </a:stretch>
        </p:blipFill>
        <p:spPr>
          <a:xfrm>
            <a:off x="3498363" y="389400"/>
            <a:ext cx="2314575" cy="1714500"/>
          </a:xfrm>
          <a:prstGeom prst="rect">
            <a:avLst/>
          </a:prstGeom>
          <a:noFill/>
          <a:ln>
            <a:noFill/>
          </a:ln>
        </p:spPr>
      </p:pic>
      <p:pic>
        <p:nvPicPr>
          <p:cNvPr id="386" name="Google Shape;386;p38"/>
          <p:cNvPicPr preferRelativeResize="0"/>
          <p:nvPr/>
        </p:nvPicPr>
        <p:blipFill>
          <a:blip r:embed="rId7">
            <a:alphaModFix/>
          </a:blip>
          <a:stretch>
            <a:fillRect/>
          </a:stretch>
        </p:blipFill>
        <p:spPr>
          <a:xfrm>
            <a:off x="8144267" y="595438"/>
            <a:ext cx="748558" cy="467850"/>
          </a:xfrm>
          <a:prstGeom prst="rect">
            <a:avLst/>
          </a:prstGeom>
          <a:noFill/>
          <a:ln>
            <a:noFill/>
          </a:ln>
        </p:spPr>
      </p:pic>
      <p:pic>
        <p:nvPicPr>
          <p:cNvPr id="387" name="Google Shape;387;p38"/>
          <p:cNvPicPr preferRelativeResize="0"/>
          <p:nvPr/>
        </p:nvPicPr>
        <p:blipFill>
          <a:blip r:embed="rId8">
            <a:alphaModFix/>
          </a:blip>
          <a:stretch>
            <a:fillRect/>
          </a:stretch>
        </p:blipFill>
        <p:spPr>
          <a:xfrm>
            <a:off x="7157500" y="389400"/>
            <a:ext cx="879924" cy="879924"/>
          </a:xfrm>
          <a:prstGeom prst="rect">
            <a:avLst/>
          </a:prstGeom>
          <a:noFill/>
          <a:ln>
            <a:noFill/>
          </a:ln>
        </p:spPr>
      </p:pic>
      <p:pic>
        <p:nvPicPr>
          <p:cNvPr id="388" name="Google Shape;388;p38"/>
          <p:cNvPicPr preferRelativeResize="0"/>
          <p:nvPr/>
        </p:nvPicPr>
        <p:blipFill>
          <a:blip r:embed="rId9">
            <a:alphaModFix/>
          </a:blip>
          <a:stretch>
            <a:fillRect/>
          </a:stretch>
        </p:blipFill>
        <p:spPr>
          <a:xfrm>
            <a:off x="5080325" y="2929463"/>
            <a:ext cx="3915801" cy="1465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Food Deal Website</a:t>
            </a:r>
            <a:endParaRPr/>
          </a:p>
        </p:txBody>
      </p:sp>
      <p:sp>
        <p:nvSpPr>
          <p:cNvPr id="394" name="Google Shape;394;p39"/>
          <p:cNvSpPr txBox="1"/>
          <p:nvPr>
            <p:ph idx="1" type="body"/>
          </p:nvPr>
        </p:nvSpPr>
        <p:spPr>
          <a:xfrm>
            <a:off x="207225" y="1017725"/>
            <a:ext cx="31857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Akul Ranjan (Akul R.)</a:t>
            </a:r>
            <a:endParaRPr sz="1300"/>
          </a:p>
          <a:p>
            <a:pPr indent="-311150" lvl="1" marL="914400" rtl="0" algn="l">
              <a:spcBef>
                <a:spcPts val="0"/>
              </a:spcBef>
              <a:spcAft>
                <a:spcPts val="0"/>
              </a:spcAft>
              <a:buClr>
                <a:srgbClr val="CACACA"/>
              </a:buClr>
              <a:buSzPts val="1300"/>
              <a:buFont typeface="Average"/>
              <a:buChar char="○"/>
            </a:pPr>
            <a:r>
              <a:rPr lang="en" sz="1300"/>
              <a:t>Rohan Shanbhag</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Firebase</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Flutter</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Git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Python</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App dev</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Database management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Backend with Python</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Please be willing to learn and adapt to new technologies and taks.</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Small group focused, will be a causal time commitment. </a:t>
            </a:r>
            <a:endParaRPr sz="1100"/>
          </a:p>
        </p:txBody>
      </p:sp>
      <p:sp>
        <p:nvSpPr>
          <p:cNvPr id="395" name="Google Shape;395;p39"/>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396" name="Google Shape;396;p39"/>
          <p:cNvPicPr preferRelativeResize="0"/>
          <p:nvPr/>
        </p:nvPicPr>
        <p:blipFill>
          <a:blip r:embed="rId3">
            <a:alphaModFix/>
          </a:blip>
          <a:stretch>
            <a:fillRect/>
          </a:stretch>
        </p:blipFill>
        <p:spPr>
          <a:xfrm>
            <a:off x="6642300" y="247550"/>
            <a:ext cx="2383596" cy="1963325"/>
          </a:xfrm>
          <a:prstGeom prst="rect">
            <a:avLst/>
          </a:prstGeom>
          <a:noFill/>
          <a:ln>
            <a:noFill/>
          </a:ln>
        </p:spPr>
      </p:pic>
      <p:pic>
        <p:nvPicPr>
          <p:cNvPr id="397" name="Google Shape;397;p39"/>
          <p:cNvPicPr preferRelativeResize="0"/>
          <p:nvPr/>
        </p:nvPicPr>
        <p:blipFill>
          <a:blip r:embed="rId4">
            <a:alphaModFix/>
          </a:blip>
          <a:stretch>
            <a:fillRect/>
          </a:stretch>
        </p:blipFill>
        <p:spPr>
          <a:xfrm>
            <a:off x="3725525" y="911200"/>
            <a:ext cx="2334001" cy="2334001"/>
          </a:xfrm>
          <a:prstGeom prst="rect">
            <a:avLst/>
          </a:prstGeom>
          <a:noFill/>
          <a:ln>
            <a:noFill/>
          </a:ln>
        </p:spPr>
      </p:pic>
      <p:pic>
        <p:nvPicPr>
          <p:cNvPr id="398" name="Google Shape;398;p39"/>
          <p:cNvPicPr preferRelativeResize="0"/>
          <p:nvPr/>
        </p:nvPicPr>
        <p:blipFill>
          <a:blip r:embed="rId5">
            <a:alphaModFix/>
          </a:blip>
          <a:stretch>
            <a:fillRect/>
          </a:stretch>
        </p:blipFill>
        <p:spPr>
          <a:xfrm>
            <a:off x="6211926" y="2363275"/>
            <a:ext cx="2627825" cy="2627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AF76"/>
        </a:solidFill>
      </p:bgPr>
    </p:bg>
    <p:spTree>
      <p:nvGrpSpPr>
        <p:cNvPr id="402" name="Shape 402"/>
        <p:cNvGrpSpPr/>
        <p:nvPr/>
      </p:nvGrpSpPr>
      <p:grpSpPr>
        <a:xfrm>
          <a:off x="0" y="0"/>
          <a:ext cx="0" cy="0"/>
          <a:chOff x="0" y="0"/>
          <a:chExt cx="0" cy="0"/>
        </a:xfrm>
      </p:grpSpPr>
      <p:sp>
        <p:nvSpPr>
          <p:cNvPr id="403" name="Google Shape;403;p40"/>
          <p:cNvSpPr txBox="1"/>
          <p:nvPr>
            <p:ph type="title"/>
          </p:nvPr>
        </p:nvSpPr>
        <p:spPr>
          <a:xfrm>
            <a:off x="311700" y="1013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Former</a:t>
            </a:r>
            <a:endParaRPr>
              <a:solidFill>
                <a:schemeClr val="lt1"/>
              </a:solidFill>
            </a:endParaRPr>
          </a:p>
        </p:txBody>
      </p:sp>
      <p:sp>
        <p:nvSpPr>
          <p:cNvPr id="404" name="Google Shape;404;p40"/>
          <p:cNvSpPr txBox="1"/>
          <p:nvPr>
            <p:ph idx="1" type="body"/>
          </p:nvPr>
        </p:nvSpPr>
        <p:spPr>
          <a:xfrm>
            <a:off x="0" y="523200"/>
            <a:ext cx="3621000" cy="4443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Average"/>
              <a:buChar char="●"/>
            </a:pPr>
            <a:r>
              <a:rPr lang="en" sz="1300">
                <a:solidFill>
                  <a:schemeClr val="lt1"/>
                </a:solidFill>
              </a:rPr>
              <a:t>PM</a:t>
            </a:r>
            <a:endParaRPr sz="1300">
              <a:solidFill>
                <a:schemeClr val="lt1"/>
              </a:solidFill>
            </a:endParaRPr>
          </a:p>
          <a:p>
            <a:pPr indent="-311150" lvl="1" marL="914400" rtl="0" algn="l">
              <a:spcBef>
                <a:spcPts val="0"/>
              </a:spcBef>
              <a:spcAft>
                <a:spcPts val="0"/>
              </a:spcAft>
              <a:buClr>
                <a:schemeClr val="lt1"/>
              </a:buClr>
              <a:buSzPts val="1300"/>
              <a:buFont typeface="Average"/>
              <a:buChar char="○"/>
            </a:pPr>
            <a:r>
              <a:rPr lang="en" sz="1300">
                <a:solidFill>
                  <a:schemeClr val="lt1"/>
                </a:solidFill>
              </a:rPr>
              <a:t>Cole Harris (cole2910</a:t>
            </a:r>
            <a:endParaRPr sz="1300">
              <a:solidFill>
                <a:schemeClr val="lt1"/>
              </a:solidFill>
            </a:endParaRPr>
          </a:p>
          <a:p>
            <a:pPr indent="-311150" lvl="1" marL="914400" rtl="0" algn="l">
              <a:spcBef>
                <a:spcPts val="0"/>
              </a:spcBef>
              <a:spcAft>
                <a:spcPts val="0"/>
              </a:spcAft>
              <a:buClr>
                <a:schemeClr val="lt1"/>
              </a:buClr>
              <a:buSzPts val="1300"/>
              <a:buFont typeface="Average"/>
              <a:buChar char="○"/>
            </a:pPr>
            <a:r>
              <a:rPr lang="en" sz="1300">
                <a:solidFill>
                  <a:schemeClr val="lt1"/>
                </a:solidFill>
              </a:rPr>
              <a:t>Macsen Casaus (rubixg))</a:t>
            </a:r>
            <a:endParaRPr sz="1300">
              <a:solidFill>
                <a:schemeClr val="lt1"/>
              </a:solidFill>
            </a:endParaRPr>
          </a:p>
          <a:p>
            <a:pPr indent="-311150" lvl="0" marL="457200" rtl="0" algn="l">
              <a:spcBef>
                <a:spcPts val="0"/>
              </a:spcBef>
              <a:spcAft>
                <a:spcPts val="0"/>
              </a:spcAft>
              <a:buClr>
                <a:schemeClr val="lt1"/>
              </a:buClr>
              <a:buSzPts val="1300"/>
              <a:buFont typeface="Average"/>
              <a:buChar char="●"/>
            </a:pPr>
            <a:r>
              <a:rPr lang="en" sz="1300">
                <a:solidFill>
                  <a:schemeClr val="lt1"/>
                </a:solidFill>
              </a:rPr>
              <a:t>Description</a:t>
            </a:r>
            <a:endParaRPr sz="1300">
              <a:solidFill>
                <a:schemeClr val="lt1"/>
              </a:solidFill>
            </a:endParaRPr>
          </a:p>
          <a:p>
            <a:pPr indent="-304800" lvl="1" marL="914400" rtl="0" algn="l">
              <a:spcBef>
                <a:spcPts val="0"/>
              </a:spcBef>
              <a:spcAft>
                <a:spcPts val="0"/>
              </a:spcAft>
              <a:buClr>
                <a:schemeClr val="lt1"/>
              </a:buClr>
              <a:buSzPts val="1200"/>
              <a:buFont typeface="Average"/>
              <a:buChar char="○"/>
            </a:pPr>
            <a:r>
              <a:rPr lang="en" sz="1200">
                <a:solidFill>
                  <a:schemeClr val="lt1"/>
                </a:solidFill>
              </a:rPr>
              <a:t>Mobile app that connects organization alumni to current members and other alumni</a:t>
            </a:r>
            <a:endParaRPr sz="1200">
              <a:solidFill>
                <a:schemeClr val="lt1"/>
              </a:solidFill>
            </a:endParaRPr>
          </a:p>
          <a:p>
            <a:pPr indent="-304800" lvl="1" marL="914400" rtl="0" algn="l">
              <a:spcBef>
                <a:spcPts val="0"/>
              </a:spcBef>
              <a:spcAft>
                <a:spcPts val="0"/>
              </a:spcAft>
              <a:buClr>
                <a:schemeClr val="lt1"/>
              </a:buClr>
              <a:buSzPts val="1200"/>
              <a:buFont typeface="Average"/>
              <a:buChar char="○"/>
            </a:pPr>
            <a:r>
              <a:rPr lang="en" sz="1200">
                <a:solidFill>
                  <a:schemeClr val="lt1"/>
                </a:solidFill>
              </a:rPr>
              <a:t>Allows orgs to formalize their alumni networks</a:t>
            </a:r>
            <a:endParaRPr sz="1200">
              <a:solidFill>
                <a:schemeClr val="lt1"/>
              </a:solidFill>
            </a:endParaRPr>
          </a:p>
          <a:p>
            <a:pPr indent="-311150" lvl="0" marL="457200" marR="0" rtl="0" algn="l">
              <a:lnSpc>
                <a:spcPct val="115000"/>
              </a:lnSpc>
              <a:spcBef>
                <a:spcPts val="0"/>
              </a:spcBef>
              <a:spcAft>
                <a:spcPts val="0"/>
              </a:spcAft>
              <a:buClr>
                <a:schemeClr val="lt1"/>
              </a:buClr>
              <a:buSzPts val="1300"/>
              <a:buFont typeface="Average"/>
              <a:buChar char="●"/>
            </a:pPr>
            <a:r>
              <a:rPr lang="en" sz="1300">
                <a:solidFill>
                  <a:schemeClr val="lt1"/>
                </a:solidFill>
              </a:rPr>
              <a:t>Technology/Languages/Libraries</a:t>
            </a:r>
            <a:endParaRPr sz="1300">
              <a:solidFill>
                <a:schemeClr val="lt1"/>
              </a:solidFill>
            </a:endParaRPr>
          </a:p>
          <a:p>
            <a:pPr indent="-298450" lvl="1" marL="914400" marR="0" rtl="0" algn="l">
              <a:lnSpc>
                <a:spcPct val="115000"/>
              </a:lnSpc>
              <a:spcBef>
                <a:spcPts val="0"/>
              </a:spcBef>
              <a:spcAft>
                <a:spcPts val="0"/>
              </a:spcAft>
              <a:buClr>
                <a:schemeClr val="lt1"/>
              </a:buClr>
              <a:buSzPts val="1100"/>
              <a:buFont typeface="Average"/>
              <a:buChar char="○"/>
            </a:pPr>
            <a:r>
              <a:rPr lang="en" sz="1100">
                <a:solidFill>
                  <a:schemeClr val="lt1"/>
                </a:solidFill>
              </a:rPr>
              <a:t>React Native (TSX)</a:t>
            </a:r>
            <a:endParaRPr sz="1100">
              <a:solidFill>
                <a:schemeClr val="lt1"/>
              </a:solidFill>
            </a:endParaRPr>
          </a:p>
          <a:p>
            <a:pPr indent="-298450" lvl="1" marL="914400" marR="0" rtl="0" algn="l">
              <a:lnSpc>
                <a:spcPct val="115000"/>
              </a:lnSpc>
              <a:spcBef>
                <a:spcPts val="0"/>
              </a:spcBef>
              <a:spcAft>
                <a:spcPts val="0"/>
              </a:spcAft>
              <a:buClr>
                <a:schemeClr val="lt1"/>
              </a:buClr>
              <a:buSzPts val="1100"/>
              <a:buFont typeface="Average"/>
              <a:buChar char="○"/>
            </a:pPr>
            <a:r>
              <a:rPr lang="en" sz="1100">
                <a:solidFill>
                  <a:schemeClr val="lt1"/>
                </a:solidFill>
              </a:rPr>
              <a:t>Express.js (javascript)</a:t>
            </a:r>
            <a:endParaRPr sz="1100">
              <a:solidFill>
                <a:schemeClr val="lt1"/>
              </a:solidFill>
            </a:endParaRPr>
          </a:p>
          <a:p>
            <a:pPr indent="-298450" lvl="1" marL="914400" marR="0" rtl="0" algn="l">
              <a:lnSpc>
                <a:spcPct val="115000"/>
              </a:lnSpc>
              <a:spcBef>
                <a:spcPts val="0"/>
              </a:spcBef>
              <a:spcAft>
                <a:spcPts val="0"/>
              </a:spcAft>
              <a:buClr>
                <a:schemeClr val="lt1"/>
              </a:buClr>
              <a:buSzPts val="1100"/>
              <a:buFont typeface="Average"/>
              <a:buChar char="○"/>
            </a:pPr>
            <a:r>
              <a:rPr lang="en" sz="1100">
                <a:solidFill>
                  <a:schemeClr val="lt1"/>
                </a:solidFill>
              </a:rPr>
              <a:t>PostgreSQL</a:t>
            </a:r>
            <a:endParaRPr sz="1100">
              <a:solidFill>
                <a:schemeClr val="lt1"/>
              </a:solidFill>
            </a:endParaRPr>
          </a:p>
          <a:p>
            <a:pPr indent="-311150" lvl="0" marL="457200" marR="0" rtl="0" algn="l">
              <a:lnSpc>
                <a:spcPct val="115000"/>
              </a:lnSpc>
              <a:spcBef>
                <a:spcPts val="0"/>
              </a:spcBef>
              <a:spcAft>
                <a:spcPts val="0"/>
              </a:spcAft>
              <a:buClr>
                <a:schemeClr val="lt1"/>
              </a:buClr>
              <a:buSzPts val="1300"/>
              <a:buFont typeface="Average"/>
              <a:buChar char="●"/>
            </a:pPr>
            <a:r>
              <a:rPr lang="en" sz="1300">
                <a:solidFill>
                  <a:schemeClr val="lt1"/>
                </a:solidFill>
              </a:rPr>
              <a:t>Skills you will learn</a:t>
            </a:r>
            <a:endParaRPr sz="1300">
              <a:solidFill>
                <a:schemeClr val="lt1"/>
              </a:solidFill>
            </a:endParaRPr>
          </a:p>
          <a:p>
            <a:pPr indent="-298450" lvl="1" marL="914400" marR="0" rtl="0" algn="l">
              <a:lnSpc>
                <a:spcPct val="115000"/>
              </a:lnSpc>
              <a:spcBef>
                <a:spcPts val="0"/>
              </a:spcBef>
              <a:spcAft>
                <a:spcPts val="0"/>
              </a:spcAft>
              <a:buClr>
                <a:schemeClr val="lt1"/>
              </a:buClr>
              <a:buSzPts val="1100"/>
              <a:buFont typeface="Average"/>
              <a:buChar char="○"/>
            </a:pPr>
            <a:r>
              <a:rPr lang="en" sz="1100">
                <a:solidFill>
                  <a:schemeClr val="lt1"/>
                </a:solidFill>
              </a:rPr>
              <a:t>Mobile Application Development</a:t>
            </a:r>
            <a:endParaRPr sz="1100">
              <a:solidFill>
                <a:schemeClr val="lt1"/>
              </a:solidFill>
            </a:endParaRPr>
          </a:p>
          <a:p>
            <a:pPr indent="-298450" lvl="1" marL="914400" marR="0" rtl="0" algn="l">
              <a:lnSpc>
                <a:spcPct val="115000"/>
              </a:lnSpc>
              <a:spcBef>
                <a:spcPts val="0"/>
              </a:spcBef>
              <a:spcAft>
                <a:spcPts val="0"/>
              </a:spcAft>
              <a:buClr>
                <a:schemeClr val="lt1"/>
              </a:buClr>
              <a:buSzPts val="1100"/>
              <a:buFont typeface="Average"/>
              <a:buChar char="○"/>
            </a:pPr>
            <a:r>
              <a:rPr lang="en" sz="1100">
                <a:solidFill>
                  <a:schemeClr val="lt1"/>
                </a:solidFill>
              </a:rPr>
              <a:t>REST API design</a:t>
            </a:r>
            <a:endParaRPr sz="1100">
              <a:solidFill>
                <a:schemeClr val="lt1"/>
              </a:solidFill>
            </a:endParaRPr>
          </a:p>
          <a:p>
            <a:pPr indent="-311150" lvl="0" marL="457200" marR="0" rtl="0" algn="l">
              <a:lnSpc>
                <a:spcPct val="115000"/>
              </a:lnSpc>
              <a:spcBef>
                <a:spcPts val="0"/>
              </a:spcBef>
              <a:spcAft>
                <a:spcPts val="0"/>
              </a:spcAft>
              <a:buClr>
                <a:schemeClr val="lt1"/>
              </a:buClr>
              <a:buSzPts val="1300"/>
              <a:buFont typeface="Average"/>
              <a:buChar char="●"/>
            </a:pPr>
            <a:r>
              <a:rPr lang="en" sz="1300">
                <a:solidFill>
                  <a:schemeClr val="lt1"/>
                </a:solidFill>
              </a:rPr>
              <a:t>Expectations</a:t>
            </a:r>
            <a:endParaRPr sz="1300">
              <a:solidFill>
                <a:schemeClr val="lt1"/>
              </a:solidFill>
            </a:endParaRPr>
          </a:p>
          <a:p>
            <a:pPr indent="-298450" lvl="1" marL="914400" marR="0" rtl="0" algn="l">
              <a:lnSpc>
                <a:spcPct val="115000"/>
              </a:lnSpc>
              <a:spcBef>
                <a:spcPts val="0"/>
              </a:spcBef>
              <a:spcAft>
                <a:spcPts val="0"/>
              </a:spcAft>
              <a:buClr>
                <a:schemeClr val="lt1"/>
              </a:buClr>
              <a:buSzPts val="1100"/>
              <a:buFont typeface="Average"/>
              <a:buChar char="○"/>
            </a:pPr>
            <a:r>
              <a:rPr lang="en" sz="1100">
                <a:solidFill>
                  <a:schemeClr val="lt1"/>
                </a:solidFill>
              </a:rPr>
              <a:t>2-3 hours / week</a:t>
            </a:r>
            <a:endParaRPr sz="1100">
              <a:solidFill>
                <a:schemeClr val="lt1"/>
              </a:solidFill>
            </a:endParaRPr>
          </a:p>
          <a:p>
            <a:pPr indent="-298450" lvl="1" marL="914400" marR="0" rtl="0" algn="l">
              <a:lnSpc>
                <a:spcPct val="115000"/>
              </a:lnSpc>
              <a:spcBef>
                <a:spcPts val="0"/>
              </a:spcBef>
              <a:spcAft>
                <a:spcPts val="0"/>
              </a:spcAft>
              <a:buClr>
                <a:schemeClr val="lt1"/>
              </a:buClr>
              <a:buSzPts val="1100"/>
              <a:buFont typeface="Average"/>
              <a:buChar char="○"/>
            </a:pPr>
            <a:r>
              <a:rPr lang="en" sz="1100">
                <a:solidFill>
                  <a:schemeClr val="lt1"/>
                </a:solidFill>
              </a:rPr>
              <a:t>React Native Frontend and/or node backend experience</a:t>
            </a:r>
            <a:endParaRPr sz="1100">
              <a:solidFill>
                <a:schemeClr val="lt1"/>
              </a:solidFill>
            </a:endParaRPr>
          </a:p>
          <a:p>
            <a:pPr indent="-298450" lvl="1" marL="914400" marR="0" rtl="0" algn="l">
              <a:lnSpc>
                <a:spcPct val="115000"/>
              </a:lnSpc>
              <a:spcBef>
                <a:spcPts val="0"/>
              </a:spcBef>
              <a:spcAft>
                <a:spcPts val="0"/>
              </a:spcAft>
              <a:buClr>
                <a:schemeClr val="lt1"/>
              </a:buClr>
              <a:buSzPts val="1100"/>
              <a:buFont typeface="Average"/>
              <a:buChar char="○"/>
            </a:pPr>
            <a:r>
              <a:rPr lang="en" sz="1100">
                <a:solidFill>
                  <a:schemeClr val="lt1"/>
                </a:solidFill>
              </a:rPr>
              <a:t>Desire to get after it and build something awesome!</a:t>
            </a:r>
            <a:endParaRPr sz="1100">
              <a:solidFill>
                <a:schemeClr val="lt1"/>
              </a:solidFill>
            </a:endParaRPr>
          </a:p>
          <a:p>
            <a:pPr indent="0" lvl="0" marL="457200" marR="0" rtl="0" algn="l">
              <a:lnSpc>
                <a:spcPct val="115000"/>
              </a:lnSpc>
              <a:spcBef>
                <a:spcPts val="1600"/>
              </a:spcBef>
              <a:spcAft>
                <a:spcPts val="0"/>
              </a:spcAft>
              <a:buNone/>
            </a:pPr>
            <a:r>
              <a:t/>
            </a:r>
            <a:endParaRPr sz="1300">
              <a:solidFill>
                <a:schemeClr val="lt1"/>
              </a:solidFill>
            </a:endParaRPr>
          </a:p>
          <a:p>
            <a:pPr indent="0" lvl="0" marL="0" marR="0" rtl="0" algn="l">
              <a:lnSpc>
                <a:spcPct val="115000"/>
              </a:lnSpc>
              <a:spcBef>
                <a:spcPts val="1600"/>
              </a:spcBef>
              <a:spcAft>
                <a:spcPts val="1600"/>
              </a:spcAft>
              <a:buNone/>
            </a:pPr>
            <a:r>
              <a:t/>
            </a:r>
            <a:endParaRPr sz="1100">
              <a:solidFill>
                <a:schemeClr val="dk1"/>
              </a:solidFill>
            </a:endParaRPr>
          </a:p>
        </p:txBody>
      </p:sp>
      <p:sp>
        <p:nvSpPr>
          <p:cNvPr id="405" name="Google Shape;405;p40"/>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200"/>
          </a:p>
        </p:txBody>
      </p:sp>
      <p:pic>
        <p:nvPicPr>
          <p:cNvPr id="406" name="Google Shape;406;p40"/>
          <p:cNvPicPr preferRelativeResize="0"/>
          <p:nvPr/>
        </p:nvPicPr>
        <p:blipFill>
          <a:blip r:embed="rId3">
            <a:alphaModFix/>
          </a:blip>
          <a:stretch>
            <a:fillRect/>
          </a:stretch>
        </p:blipFill>
        <p:spPr>
          <a:xfrm>
            <a:off x="3720600" y="893249"/>
            <a:ext cx="1662875" cy="3341502"/>
          </a:xfrm>
          <a:prstGeom prst="rect">
            <a:avLst/>
          </a:prstGeom>
          <a:noFill/>
          <a:ln>
            <a:noFill/>
          </a:ln>
        </p:spPr>
      </p:pic>
      <p:pic>
        <p:nvPicPr>
          <p:cNvPr id="407" name="Google Shape;407;p40"/>
          <p:cNvPicPr preferRelativeResize="0"/>
          <p:nvPr/>
        </p:nvPicPr>
        <p:blipFill>
          <a:blip r:embed="rId4">
            <a:alphaModFix/>
          </a:blip>
          <a:stretch>
            <a:fillRect/>
          </a:stretch>
        </p:blipFill>
        <p:spPr>
          <a:xfrm>
            <a:off x="7426325" y="926275"/>
            <a:ext cx="1662875" cy="3236376"/>
          </a:xfrm>
          <a:prstGeom prst="rect">
            <a:avLst/>
          </a:prstGeom>
          <a:noFill/>
          <a:ln>
            <a:noFill/>
          </a:ln>
        </p:spPr>
      </p:pic>
      <p:pic>
        <p:nvPicPr>
          <p:cNvPr id="408" name="Google Shape;408;p40"/>
          <p:cNvPicPr preferRelativeResize="0"/>
          <p:nvPr/>
        </p:nvPicPr>
        <p:blipFill>
          <a:blip r:embed="rId5">
            <a:alphaModFix/>
          </a:blip>
          <a:stretch>
            <a:fillRect/>
          </a:stretch>
        </p:blipFill>
        <p:spPr>
          <a:xfrm>
            <a:off x="5544025" y="902625"/>
            <a:ext cx="1747275" cy="3338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1"/>
          <p:cNvSpPr txBox="1"/>
          <p:nvPr>
            <p:ph type="title"/>
          </p:nvPr>
        </p:nvSpPr>
        <p:spPr>
          <a:xfrm>
            <a:off x="311700" y="26565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GroupMeet</a:t>
            </a:r>
            <a:endParaRPr/>
          </a:p>
        </p:txBody>
      </p:sp>
      <p:sp>
        <p:nvSpPr>
          <p:cNvPr id="414" name="Google Shape;414;p41"/>
          <p:cNvSpPr txBox="1"/>
          <p:nvPr>
            <p:ph idx="1" type="body"/>
          </p:nvPr>
        </p:nvSpPr>
        <p:spPr>
          <a:xfrm>
            <a:off x="120725" y="773975"/>
            <a:ext cx="8700900" cy="4250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Priyadarsi Mishra (stephaplash)</a:t>
            </a:r>
            <a:endParaRPr sz="1300"/>
          </a:p>
          <a:p>
            <a:pPr indent="-311150" lvl="1" marL="914400" rtl="0" algn="l">
              <a:spcBef>
                <a:spcPts val="0"/>
              </a:spcBef>
              <a:spcAft>
                <a:spcPts val="0"/>
              </a:spcAft>
              <a:buClr>
                <a:srgbClr val="CACACA"/>
              </a:buClr>
              <a:buSzPts val="1300"/>
              <a:buFont typeface="Average"/>
              <a:buChar char="○"/>
            </a:pPr>
            <a:r>
              <a:rPr lang="en" sz="1300"/>
              <a:t>Daniel Trinh (Smoothiekanoble)</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rtl="0" algn="l">
              <a:spcBef>
                <a:spcPts val="0"/>
              </a:spcBef>
              <a:spcAft>
                <a:spcPts val="0"/>
              </a:spcAft>
              <a:buClr>
                <a:schemeClr val="lt2"/>
              </a:buClr>
              <a:buSzPts val="1100"/>
              <a:buFont typeface="Average"/>
              <a:buChar char="○"/>
            </a:pPr>
            <a:r>
              <a:rPr lang="en" sz="1100">
                <a:latin typeface="Arial"/>
                <a:ea typeface="Arial"/>
                <a:cs typeface="Arial"/>
                <a:sym typeface="Arial"/>
              </a:rPr>
              <a:t>Spring Boot (backend)</a:t>
            </a:r>
            <a:endParaRPr sz="1100">
              <a:latin typeface="Arial"/>
              <a:ea typeface="Arial"/>
              <a:cs typeface="Arial"/>
              <a:sym typeface="Arial"/>
            </a:endParaRPr>
          </a:p>
          <a:p>
            <a:pPr indent="-298450" lvl="1" marL="914400" rtl="0" algn="l">
              <a:spcBef>
                <a:spcPts val="0"/>
              </a:spcBef>
              <a:spcAft>
                <a:spcPts val="0"/>
              </a:spcAft>
              <a:buClr>
                <a:schemeClr val="lt2"/>
              </a:buClr>
              <a:buSzPts val="1100"/>
              <a:buFont typeface="Average"/>
              <a:buChar char="○"/>
            </a:pPr>
            <a:r>
              <a:rPr lang="en" sz="1100">
                <a:latin typeface="Arial"/>
                <a:ea typeface="Arial"/>
                <a:cs typeface="Arial"/>
                <a:sym typeface="Arial"/>
              </a:rPr>
              <a:t>GraphQL (querying service)</a:t>
            </a:r>
            <a:endParaRPr sz="1100">
              <a:latin typeface="Arial"/>
              <a:ea typeface="Arial"/>
              <a:cs typeface="Arial"/>
              <a:sym typeface="Arial"/>
            </a:endParaRPr>
          </a:p>
          <a:p>
            <a:pPr indent="-298450" lvl="1" marL="914400" rtl="0" algn="l">
              <a:spcBef>
                <a:spcPts val="0"/>
              </a:spcBef>
              <a:spcAft>
                <a:spcPts val="0"/>
              </a:spcAft>
              <a:buClr>
                <a:schemeClr val="lt2"/>
              </a:buClr>
              <a:buSzPts val="1100"/>
              <a:buFont typeface="Average"/>
              <a:buChar char="○"/>
            </a:pPr>
            <a:r>
              <a:rPr lang="en" sz="1100">
                <a:latin typeface="Arial"/>
                <a:ea typeface="Arial"/>
                <a:cs typeface="Arial"/>
                <a:sym typeface="Arial"/>
              </a:rPr>
              <a:t>PostgreSQL</a:t>
            </a:r>
            <a:endParaRPr sz="1100">
              <a:latin typeface="Arial"/>
              <a:ea typeface="Arial"/>
              <a:cs typeface="Arial"/>
              <a:sym typeface="Arial"/>
            </a:endParaRPr>
          </a:p>
          <a:p>
            <a:pPr indent="-298450" lvl="1" marL="914400" rtl="0" algn="l">
              <a:spcBef>
                <a:spcPts val="0"/>
              </a:spcBef>
              <a:spcAft>
                <a:spcPts val="0"/>
              </a:spcAft>
              <a:buClr>
                <a:schemeClr val="lt2"/>
              </a:buClr>
              <a:buSzPts val="1100"/>
              <a:buFont typeface="Average"/>
              <a:buChar char="○"/>
            </a:pPr>
            <a:r>
              <a:rPr lang="en" sz="1100">
                <a:latin typeface="Arial"/>
                <a:ea typeface="Arial"/>
                <a:cs typeface="Arial"/>
                <a:sym typeface="Arial"/>
              </a:rPr>
              <a:t>React.js (frontend)</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Full-Stack Web Development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2-3 hrs/week</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Basic Version Control (Git)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Some familiarity with above languages</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rtl="0" algn="l">
              <a:spcBef>
                <a:spcPts val="0"/>
              </a:spcBef>
              <a:spcAft>
                <a:spcPts val="0"/>
              </a:spcAft>
              <a:buClr>
                <a:schemeClr val="lt2"/>
              </a:buClr>
              <a:buSzPts val="1100"/>
              <a:buFont typeface="Average"/>
              <a:buChar char="○"/>
            </a:pPr>
            <a:r>
              <a:rPr lang="en" sz="1100">
                <a:latin typeface="Arial"/>
                <a:ea typeface="Arial"/>
                <a:cs typeface="Arial"/>
                <a:sym typeface="Arial"/>
              </a:rPr>
              <a:t>Create a when2meet inspired website importing “commitments” from Google Calendar, Notion, other APIs, except “commitments” are censored like how it is in when2meet. Each user can create their profile(s) and share with others through links or QR codes. Users’ dashboard displays calendar and provides “friend’s” togglable calendars, optionally including location. The purpose of this is to be able to decide on weekly meeting times based on everyone's availability, while not requiring the user to recreate their calendar for every single event. </a:t>
            </a:r>
            <a:r>
              <a:rPr lang="en" sz="1100"/>
              <a:t>Contact us with any questions!</a:t>
            </a:r>
            <a:endParaRPr sz="1100">
              <a:latin typeface="Arial"/>
              <a:ea typeface="Arial"/>
              <a:cs typeface="Arial"/>
              <a:sym typeface="Arial"/>
            </a:endParaRPr>
          </a:p>
        </p:txBody>
      </p:sp>
      <p:sp>
        <p:nvSpPr>
          <p:cNvPr id="415" name="Google Shape;415;p41"/>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416" name="Google Shape;416;p41"/>
          <p:cNvPicPr preferRelativeResize="0"/>
          <p:nvPr/>
        </p:nvPicPr>
        <p:blipFill>
          <a:blip r:embed="rId3">
            <a:alphaModFix/>
          </a:blip>
          <a:stretch>
            <a:fillRect/>
          </a:stretch>
        </p:blipFill>
        <p:spPr>
          <a:xfrm>
            <a:off x="4932496" y="2713985"/>
            <a:ext cx="1779039" cy="986830"/>
          </a:xfrm>
          <a:prstGeom prst="rect">
            <a:avLst/>
          </a:prstGeom>
          <a:noFill/>
          <a:ln>
            <a:noFill/>
          </a:ln>
        </p:spPr>
      </p:pic>
      <p:pic>
        <p:nvPicPr>
          <p:cNvPr id="417" name="Google Shape;417;p41"/>
          <p:cNvPicPr preferRelativeResize="0"/>
          <p:nvPr/>
        </p:nvPicPr>
        <p:blipFill>
          <a:blip r:embed="rId4">
            <a:alphaModFix/>
          </a:blip>
          <a:stretch>
            <a:fillRect/>
          </a:stretch>
        </p:blipFill>
        <p:spPr>
          <a:xfrm>
            <a:off x="7948118" y="2731555"/>
            <a:ext cx="873507" cy="951744"/>
          </a:xfrm>
          <a:prstGeom prst="rect">
            <a:avLst/>
          </a:prstGeom>
          <a:noFill/>
          <a:ln>
            <a:noFill/>
          </a:ln>
        </p:spPr>
      </p:pic>
      <p:pic>
        <p:nvPicPr>
          <p:cNvPr id="418" name="Google Shape;418;p41"/>
          <p:cNvPicPr preferRelativeResize="0"/>
          <p:nvPr/>
        </p:nvPicPr>
        <p:blipFill>
          <a:blip r:embed="rId5">
            <a:alphaModFix/>
          </a:blip>
          <a:stretch>
            <a:fillRect/>
          </a:stretch>
        </p:blipFill>
        <p:spPr>
          <a:xfrm>
            <a:off x="6786035" y="2660625"/>
            <a:ext cx="934032" cy="986829"/>
          </a:xfrm>
          <a:prstGeom prst="rect">
            <a:avLst/>
          </a:prstGeom>
          <a:noFill/>
          <a:ln>
            <a:noFill/>
          </a:ln>
        </p:spPr>
      </p:pic>
      <p:pic>
        <p:nvPicPr>
          <p:cNvPr id="419" name="Google Shape;419;p41"/>
          <p:cNvPicPr preferRelativeResize="0"/>
          <p:nvPr/>
        </p:nvPicPr>
        <p:blipFill>
          <a:blip r:embed="rId6">
            <a:alphaModFix/>
          </a:blip>
          <a:stretch>
            <a:fillRect/>
          </a:stretch>
        </p:blipFill>
        <p:spPr>
          <a:xfrm>
            <a:off x="3742650" y="2618175"/>
            <a:ext cx="1115343" cy="1178450"/>
          </a:xfrm>
          <a:prstGeom prst="rect">
            <a:avLst/>
          </a:prstGeom>
          <a:noFill/>
          <a:ln>
            <a:noFill/>
          </a:ln>
        </p:spPr>
      </p:pic>
      <p:pic>
        <p:nvPicPr>
          <p:cNvPr id="420" name="Google Shape;420;p41"/>
          <p:cNvPicPr preferRelativeResize="0"/>
          <p:nvPr/>
        </p:nvPicPr>
        <p:blipFill rotWithShape="1">
          <a:blip r:embed="rId7">
            <a:alphaModFix/>
          </a:blip>
          <a:srcRect b="5556" l="14370" r="11670" t="6392"/>
          <a:stretch/>
        </p:blipFill>
        <p:spPr>
          <a:xfrm>
            <a:off x="2154725" y="147200"/>
            <a:ext cx="1184600" cy="809600"/>
          </a:xfrm>
          <a:prstGeom prst="rect">
            <a:avLst/>
          </a:prstGeom>
          <a:noFill/>
          <a:ln>
            <a:noFill/>
          </a:ln>
        </p:spPr>
      </p:pic>
      <p:pic>
        <p:nvPicPr>
          <p:cNvPr id="421" name="Google Shape;421;p41"/>
          <p:cNvPicPr preferRelativeResize="0"/>
          <p:nvPr/>
        </p:nvPicPr>
        <p:blipFill rotWithShape="1">
          <a:blip r:embed="rId8">
            <a:alphaModFix/>
          </a:blip>
          <a:srcRect b="0" l="0" r="10015" t="0"/>
          <a:stretch/>
        </p:blipFill>
        <p:spPr>
          <a:xfrm>
            <a:off x="3900750" y="147200"/>
            <a:ext cx="2353550" cy="2347852"/>
          </a:xfrm>
          <a:prstGeom prst="rect">
            <a:avLst/>
          </a:prstGeom>
          <a:noFill/>
          <a:ln>
            <a:noFill/>
          </a:ln>
        </p:spPr>
      </p:pic>
      <p:pic>
        <p:nvPicPr>
          <p:cNvPr id="422" name="Google Shape;422;p41"/>
          <p:cNvPicPr preferRelativeResize="0"/>
          <p:nvPr/>
        </p:nvPicPr>
        <p:blipFill>
          <a:blip r:embed="rId9">
            <a:alphaModFix/>
          </a:blip>
          <a:stretch>
            <a:fillRect/>
          </a:stretch>
        </p:blipFill>
        <p:spPr>
          <a:xfrm>
            <a:off x="6408400" y="488100"/>
            <a:ext cx="2642950" cy="200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p:nvPr/>
        </p:nvSpPr>
        <p:spPr>
          <a:xfrm>
            <a:off x="13" y="4606275"/>
            <a:ext cx="9144000" cy="545700"/>
          </a:xfrm>
          <a:prstGeom prst="rect">
            <a:avLst/>
          </a:prstGeom>
          <a:solidFill>
            <a:srgbClr val="030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8050" y="2244425"/>
            <a:ext cx="9165900" cy="83100"/>
          </a:xfrm>
          <a:prstGeom prst="rect">
            <a:avLst/>
          </a:prstGeom>
          <a:solidFill>
            <a:srgbClr val="2688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219200" y="1967350"/>
            <a:ext cx="637200" cy="63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3175000" y="1967375"/>
            <a:ext cx="637200" cy="6372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5130800" y="1967375"/>
            <a:ext cx="637200" cy="637200"/>
          </a:xfrm>
          <a:prstGeom prst="ellipse">
            <a:avLst/>
          </a:prstGeom>
          <a:solidFill>
            <a:srgbClr val="2688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7086600" y="1967350"/>
            <a:ext cx="637200" cy="637200"/>
          </a:xfrm>
          <a:prstGeom prst="ellipse">
            <a:avLst/>
          </a:prstGeom>
          <a:solidFill>
            <a:srgbClr val="245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2646225" y="2757050"/>
            <a:ext cx="1704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1C232"/>
                </a:solidFill>
                <a:latin typeface="Nunito"/>
                <a:ea typeface="Nunito"/>
                <a:cs typeface="Nunito"/>
                <a:sym typeface="Nunito"/>
              </a:rPr>
              <a:t>Project Managers present their project ideas.</a:t>
            </a:r>
            <a:br>
              <a:rPr lang="en">
                <a:solidFill>
                  <a:srgbClr val="F1C232"/>
                </a:solidFill>
                <a:latin typeface="Nunito"/>
                <a:ea typeface="Nunito"/>
                <a:cs typeface="Nunito"/>
                <a:sym typeface="Nunito"/>
              </a:rPr>
            </a:br>
            <a:br>
              <a:rPr lang="en">
                <a:solidFill>
                  <a:srgbClr val="F1C232"/>
                </a:solidFill>
                <a:latin typeface="Nunito"/>
                <a:ea typeface="Nunito"/>
                <a:cs typeface="Nunito"/>
                <a:sym typeface="Nunito"/>
              </a:rPr>
            </a:br>
            <a:r>
              <a:rPr b="1" lang="en">
                <a:solidFill>
                  <a:srgbClr val="F1C232"/>
                </a:solidFill>
                <a:latin typeface="Nunito"/>
                <a:ea typeface="Nunito"/>
                <a:cs typeface="Nunito"/>
                <a:sym typeface="Nunito"/>
              </a:rPr>
              <a:t>Project member</a:t>
            </a:r>
            <a:r>
              <a:rPr lang="en">
                <a:solidFill>
                  <a:srgbClr val="F1C232"/>
                </a:solidFill>
                <a:latin typeface="Nunito"/>
                <a:ea typeface="Nunito"/>
                <a:cs typeface="Nunito"/>
                <a:sym typeface="Nunito"/>
              </a:rPr>
              <a:t> signups open.</a:t>
            </a:r>
            <a:endParaRPr>
              <a:solidFill>
                <a:srgbClr val="F1C232"/>
              </a:solidFill>
              <a:latin typeface="Nunito"/>
              <a:ea typeface="Nunito"/>
              <a:cs typeface="Nunito"/>
              <a:sym typeface="Nunito"/>
            </a:endParaRPr>
          </a:p>
        </p:txBody>
      </p:sp>
      <p:sp>
        <p:nvSpPr>
          <p:cNvPr id="87" name="Google Shape;87;p15"/>
          <p:cNvSpPr txBox="1"/>
          <p:nvPr/>
        </p:nvSpPr>
        <p:spPr>
          <a:xfrm>
            <a:off x="4627425" y="2757050"/>
            <a:ext cx="170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A2C4E0"/>
                </a:solidFill>
                <a:latin typeface="Nunito"/>
                <a:ea typeface="Nunito"/>
                <a:cs typeface="Nunito"/>
                <a:sym typeface="Nunito"/>
              </a:rPr>
              <a:t>Project members are assigned to projects.</a:t>
            </a:r>
            <a:endParaRPr>
              <a:solidFill>
                <a:srgbClr val="A2C4E0"/>
              </a:solidFill>
              <a:latin typeface="Nunito"/>
              <a:ea typeface="Nunito"/>
              <a:cs typeface="Nunito"/>
              <a:sym typeface="Nunito"/>
            </a:endParaRPr>
          </a:p>
        </p:txBody>
      </p:sp>
      <p:sp>
        <p:nvSpPr>
          <p:cNvPr id="88" name="Google Shape;88;p15"/>
          <p:cNvSpPr txBox="1"/>
          <p:nvPr/>
        </p:nvSpPr>
        <p:spPr>
          <a:xfrm>
            <a:off x="6532425" y="2757050"/>
            <a:ext cx="170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A2C4E0"/>
                </a:solidFill>
                <a:latin typeface="Nunito"/>
                <a:ea typeface="Nunito"/>
                <a:cs typeface="Nunito"/>
                <a:sym typeface="Nunito"/>
              </a:rPr>
              <a:t>Project Managers present the result of their projects to general meeting.</a:t>
            </a:r>
            <a:endParaRPr>
              <a:solidFill>
                <a:srgbClr val="A2C4E0"/>
              </a:solidFill>
              <a:latin typeface="Nunito"/>
              <a:ea typeface="Nunito"/>
              <a:cs typeface="Nunito"/>
              <a:sym typeface="Nunito"/>
            </a:endParaRPr>
          </a:p>
        </p:txBody>
      </p:sp>
      <p:sp>
        <p:nvSpPr>
          <p:cNvPr id="89" name="Google Shape;89;p15"/>
          <p:cNvSpPr txBox="1"/>
          <p:nvPr/>
        </p:nvSpPr>
        <p:spPr>
          <a:xfrm>
            <a:off x="665025" y="2757050"/>
            <a:ext cx="1704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A2C4E0"/>
                </a:solidFill>
                <a:latin typeface="Nunito"/>
                <a:ea typeface="Nunito"/>
                <a:cs typeface="Nunito"/>
                <a:sym typeface="Nunito"/>
              </a:rPr>
              <a:t>Projects are introduced and explained.</a:t>
            </a:r>
            <a:br>
              <a:rPr lang="en">
                <a:solidFill>
                  <a:srgbClr val="A2C4E0"/>
                </a:solidFill>
                <a:latin typeface="Nunito"/>
                <a:ea typeface="Nunito"/>
                <a:cs typeface="Nunito"/>
                <a:sym typeface="Nunito"/>
              </a:rPr>
            </a:br>
            <a:br>
              <a:rPr lang="en">
                <a:solidFill>
                  <a:srgbClr val="A2C4E0"/>
                </a:solidFill>
                <a:latin typeface="Nunito"/>
                <a:ea typeface="Nunito"/>
                <a:cs typeface="Nunito"/>
                <a:sym typeface="Nunito"/>
              </a:rPr>
            </a:br>
            <a:r>
              <a:rPr b="1" lang="en">
                <a:solidFill>
                  <a:srgbClr val="A2C4E0"/>
                </a:solidFill>
                <a:latin typeface="Nunito"/>
                <a:ea typeface="Nunito"/>
                <a:cs typeface="Nunito"/>
                <a:sym typeface="Nunito"/>
              </a:rPr>
              <a:t>Project Manager</a:t>
            </a:r>
            <a:r>
              <a:rPr lang="en">
                <a:solidFill>
                  <a:srgbClr val="A2C4E0"/>
                </a:solidFill>
                <a:latin typeface="Nunito"/>
                <a:ea typeface="Nunito"/>
                <a:cs typeface="Nunito"/>
                <a:sym typeface="Nunito"/>
              </a:rPr>
              <a:t> signups open.</a:t>
            </a:r>
            <a:endParaRPr>
              <a:solidFill>
                <a:srgbClr val="A2C4E0"/>
              </a:solidFill>
              <a:latin typeface="Nunito"/>
              <a:ea typeface="Nunito"/>
              <a:cs typeface="Nunito"/>
              <a:sym typeface="Nunito"/>
            </a:endParaRPr>
          </a:p>
        </p:txBody>
      </p:sp>
      <p:sp>
        <p:nvSpPr>
          <p:cNvPr id="90" name="Google Shape;90;p15"/>
          <p:cNvSpPr/>
          <p:nvPr/>
        </p:nvSpPr>
        <p:spPr>
          <a:xfrm>
            <a:off x="-12" y="4690150"/>
            <a:ext cx="9144000" cy="461700"/>
          </a:xfrm>
          <a:prstGeom prst="rect">
            <a:avLst/>
          </a:prstGeom>
          <a:solidFill>
            <a:srgbClr val="233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25" y="373400"/>
            <a:ext cx="9144000" cy="655200"/>
          </a:xfrm>
          <a:prstGeom prst="rect">
            <a:avLst/>
          </a:prstGeom>
          <a:solidFill>
            <a:srgbClr val="030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0" y="0"/>
            <a:ext cx="9144000" cy="952200"/>
          </a:xfrm>
          <a:prstGeom prst="rect">
            <a:avLst/>
          </a:prstGeom>
          <a:solidFill>
            <a:srgbClr val="233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nvSpPr>
        <p:spPr>
          <a:xfrm>
            <a:off x="3124200" y="1267063"/>
            <a:ext cx="51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a:t>
            </a:r>
            <a:endParaRPr sz="3600"/>
          </a:p>
        </p:txBody>
      </p:sp>
      <p:sp>
        <p:nvSpPr>
          <p:cNvPr id="94" name="Google Shape;94;p15"/>
          <p:cNvSpPr txBox="1"/>
          <p:nvPr/>
        </p:nvSpPr>
        <p:spPr>
          <a:xfrm>
            <a:off x="408450" y="207225"/>
            <a:ext cx="8327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FFFFFF"/>
                </a:solidFill>
                <a:latin typeface="Oswald"/>
                <a:ea typeface="Oswald"/>
                <a:cs typeface="Oswald"/>
                <a:sym typeface="Oswald"/>
              </a:rPr>
              <a:t>Throwback to</a:t>
            </a:r>
            <a:r>
              <a:rPr lang="en" sz="2700">
                <a:solidFill>
                  <a:srgbClr val="FFFFFF"/>
                </a:solidFill>
                <a:latin typeface="Oswald"/>
                <a:ea typeface="Oswald"/>
                <a:cs typeface="Oswald"/>
                <a:sym typeface="Oswald"/>
              </a:rPr>
              <a:t> how the ACC Project System* Works</a:t>
            </a:r>
            <a:endParaRPr sz="2700">
              <a:solidFill>
                <a:srgbClr val="FFFFFF"/>
              </a:solidFill>
              <a:latin typeface="Oswald"/>
              <a:ea typeface="Oswald"/>
              <a:cs typeface="Oswald"/>
              <a:sym typeface="Oswald"/>
            </a:endParaRPr>
          </a:p>
        </p:txBody>
      </p:sp>
      <p:sp>
        <p:nvSpPr>
          <p:cNvPr id="95" name="Google Shape;95;p15"/>
          <p:cNvSpPr txBox="1"/>
          <p:nvPr/>
        </p:nvSpPr>
        <p:spPr>
          <a:xfrm>
            <a:off x="49100" y="4679025"/>
            <a:ext cx="38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A2C4E0"/>
                </a:solidFill>
                <a:latin typeface="Nunito"/>
                <a:ea typeface="Nunito"/>
                <a:cs typeface="Nunito"/>
                <a:sym typeface="Nunito"/>
              </a:rPr>
              <a:t>*patent still pending</a:t>
            </a:r>
            <a:endParaRPr i="1">
              <a:solidFill>
                <a:srgbClr val="A2C4E0"/>
              </a:solidFill>
              <a:latin typeface="Nunito"/>
              <a:ea typeface="Nunito"/>
              <a:cs typeface="Nunito"/>
              <a:sym typeface="Nunito"/>
            </a:endParaRPr>
          </a:p>
        </p:txBody>
      </p:sp>
      <p:sp>
        <p:nvSpPr>
          <p:cNvPr id="96" name="Google Shape;96;p15"/>
          <p:cNvSpPr txBox="1"/>
          <p:nvPr/>
        </p:nvSpPr>
        <p:spPr>
          <a:xfrm>
            <a:off x="3175000" y="2093500"/>
            <a:ext cx="637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2458A1"/>
                </a:solidFill>
                <a:latin typeface="Nunito"/>
                <a:ea typeface="Nunito"/>
                <a:cs typeface="Nunito"/>
                <a:sym typeface="Nunito"/>
              </a:rPr>
              <a:t>9</a:t>
            </a:r>
            <a:r>
              <a:rPr b="1" lang="en" sz="1300">
                <a:solidFill>
                  <a:srgbClr val="2458A1"/>
                </a:solidFill>
                <a:latin typeface="Nunito"/>
                <a:ea typeface="Nunito"/>
                <a:cs typeface="Nunito"/>
                <a:sym typeface="Nunito"/>
              </a:rPr>
              <a:t>/09</a:t>
            </a:r>
            <a:endParaRPr b="1" sz="1300">
              <a:solidFill>
                <a:srgbClr val="2458A1"/>
              </a:solidFill>
            </a:endParaRPr>
          </a:p>
        </p:txBody>
      </p:sp>
      <p:sp>
        <p:nvSpPr>
          <p:cNvPr id="97" name="Google Shape;97;p15"/>
          <p:cNvSpPr txBox="1"/>
          <p:nvPr/>
        </p:nvSpPr>
        <p:spPr>
          <a:xfrm>
            <a:off x="1219200" y="2093500"/>
            <a:ext cx="637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707373"/>
                </a:solidFill>
                <a:latin typeface="Nunito"/>
                <a:ea typeface="Nunito"/>
                <a:cs typeface="Nunito"/>
                <a:sym typeface="Nunito"/>
              </a:rPr>
              <a:t>8/26</a:t>
            </a:r>
            <a:endParaRPr b="1" sz="1300">
              <a:solidFill>
                <a:srgbClr val="707373"/>
              </a:solidFill>
            </a:endParaRPr>
          </a:p>
        </p:txBody>
      </p:sp>
      <p:sp>
        <p:nvSpPr>
          <p:cNvPr id="98" name="Google Shape;98;p15"/>
          <p:cNvSpPr txBox="1"/>
          <p:nvPr/>
        </p:nvSpPr>
        <p:spPr>
          <a:xfrm>
            <a:off x="5130800" y="2093500"/>
            <a:ext cx="637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FFFFF"/>
                </a:solidFill>
                <a:latin typeface="Nunito"/>
                <a:ea typeface="Nunito"/>
                <a:cs typeface="Nunito"/>
                <a:sym typeface="Nunito"/>
              </a:rPr>
              <a:t>9</a:t>
            </a:r>
            <a:r>
              <a:rPr b="1" lang="en" sz="1300">
                <a:solidFill>
                  <a:srgbClr val="FFFFFF"/>
                </a:solidFill>
                <a:latin typeface="Nunito"/>
                <a:ea typeface="Nunito"/>
                <a:cs typeface="Nunito"/>
                <a:sym typeface="Nunito"/>
              </a:rPr>
              <a:t>/15</a:t>
            </a:r>
            <a:endParaRPr b="1" sz="1300">
              <a:solidFill>
                <a:srgbClr val="FFFFFF"/>
              </a:solidFill>
            </a:endParaRPr>
          </a:p>
        </p:txBody>
      </p:sp>
      <p:sp>
        <p:nvSpPr>
          <p:cNvPr id="99" name="Google Shape;99;p15"/>
          <p:cNvSpPr txBox="1"/>
          <p:nvPr/>
        </p:nvSpPr>
        <p:spPr>
          <a:xfrm>
            <a:off x="7086600" y="2093500"/>
            <a:ext cx="637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FFFFF"/>
                </a:solidFill>
                <a:latin typeface="Nunito"/>
                <a:ea typeface="Nunito"/>
                <a:cs typeface="Nunito"/>
                <a:sym typeface="Nunito"/>
              </a:rPr>
              <a:t>11/25</a:t>
            </a:r>
            <a:endParaRPr b="1" sz="1300">
              <a:solidFill>
                <a:srgbClr val="FFFFFF"/>
              </a:solidFill>
            </a:endParaRPr>
          </a:p>
        </p:txBody>
      </p:sp>
      <p:sp>
        <p:nvSpPr>
          <p:cNvPr id="100" name="Google Shape;100;p15"/>
          <p:cNvSpPr/>
          <p:nvPr/>
        </p:nvSpPr>
        <p:spPr>
          <a:xfrm rot="-445769">
            <a:off x="4944835" y="1540851"/>
            <a:ext cx="534419" cy="571088"/>
          </a:xfrm>
          <a:custGeom>
            <a:rect b="b" l="l" r="r" t="t"/>
            <a:pathLst>
              <a:path extrusionOk="0" h="29022" w="33183">
                <a:moveTo>
                  <a:pt x="320" y="29022"/>
                </a:moveTo>
                <a:cubicBezTo>
                  <a:pt x="320" y="25320"/>
                  <a:pt x="-595" y="21375"/>
                  <a:pt x="747" y="17925"/>
                </a:cubicBezTo>
                <a:cubicBezTo>
                  <a:pt x="5225" y="6412"/>
                  <a:pt x="20830" y="0"/>
                  <a:pt x="33183" y="0"/>
                </a:cubicBezTo>
              </a:path>
            </a:pathLst>
          </a:custGeom>
          <a:noFill/>
          <a:ln cap="flat" cmpd="sng" w="19050">
            <a:solidFill>
              <a:schemeClr val="dk1"/>
            </a:solidFill>
            <a:prstDash val="solid"/>
            <a:round/>
            <a:headEnd len="med" w="med" type="stealth"/>
            <a:tailEnd len="med" w="med" type="none"/>
          </a:ln>
        </p:spPr>
      </p:sp>
      <p:sp>
        <p:nvSpPr>
          <p:cNvPr id="101" name="Google Shape;101;p15"/>
          <p:cNvSpPr txBox="1"/>
          <p:nvPr/>
        </p:nvSpPr>
        <p:spPr>
          <a:xfrm>
            <a:off x="5516275" y="1194750"/>
            <a:ext cx="310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Project Member Sign-up Deadline:</a:t>
            </a:r>
            <a:br>
              <a:rPr lang="en">
                <a:solidFill>
                  <a:schemeClr val="dk1"/>
                </a:solidFill>
                <a:latin typeface="Nunito"/>
                <a:ea typeface="Nunito"/>
                <a:cs typeface="Nunito"/>
                <a:sym typeface="Nunito"/>
              </a:rPr>
            </a:br>
            <a:r>
              <a:rPr lang="en">
                <a:solidFill>
                  <a:schemeClr val="dk1"/>
                </a:solidFill>
                <a:latin typeface="Nunito"/>
                <a:ea typeface="Nunito"/>
                <a:cs typeface="Nunito"/>
                <a:sym typeface="Nunito"/>
              </a:rPr>
              <a:t>9/15 @ 11:59 pm</a:t>
            </a:r>
            <a:endParaRPr>
              <a:solidFill>
                <a:schemeClr val="dk1"/>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2"/>
          <p:cNvSpPr txBox="1"/>
          <p:nvPr>
            <p:ph type="title"/>
          </p:nvPr>
        </p:nvSpPr>
        <p:spPr>
          <a:xfrm>
            <a:off x="197225" y="32645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Sizzler</a:t>
            </a:r>
            <a:endParaRPr/>
          </a:p>
          <a:p>
            <a:pPr indent="0" lvl="0" marL="0" rtl="0" algn="l">
              <a:spcBef>
                <a:spcPts val="0"/>
              </a:spcBef>
              <a:spcAft>
                <a:spcPts val="0"/>
              </a:spcAft>
              <a:buNone/>
            </a:pPr>
            <a:r>
              <a:t/>
            </a:r>
            <a:endParaRPr/>
          </a:p>
        </p:txBody>
      </p:sp>
      <p:sp>
        <p:nvSpPr>
          <p:cNvPr id="428" name="Google Shape;428;p42"/>
          <p:cNvSpPr txBox="1"/>
          <p:nvPr>
            <p:ph idx="1" type="body"/>
          </p:nvPr>
        </p:nvSpPr>
        <p:spPr>
          <a:xfrm>
            <a:off x="0" y="773576"/>
            <a:ext cx="3670800" cy="4220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Andrew Mao (chicken.biryani)</a:t>
            </a:r>
            <a:endParaRPr sz="1300"/>
          </a:p>
          <a:p>
            <a:pPr indent="-311150" lvl="1" marL="914400" rtl="0" algn="l">
              <a:spcBef>
                <a:spcPts val="0"/>
              </a:spcBef>
              <a:spcAft>
                <a:spcPts val="0"/>
              </a:spcAft>
              <a:buClr>
                <a:srgbClr val="CACACA"/>
              </a:buClr>
              <a:buSzPts val="1300"/>
              <a:buFont typeface="Average"/>
              <a:buChar char="○"/>
            </a:pPr>
            <a:r>
              <a:rPr lang="en" sz="1300"/>
              <a:t>Art Young (atsubyo)</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Frontend:</a:t>
            </a:r>
            <a:endParaRPr sz="1100"/>
          </a:p>
          <a:p>
            <a:pPr indent="-298450" lvl="2" marL="1371600" marR="0" rtl="0" algn="l">
              <a:lnSpc>
                <a:spcPct val="115000"/>
              </a:lnSpc>
              <a:spcBef>
                <a:spcPts val="0"/>
              </a:spcBef>
              <a:spcAft>
                <a:spcPts val="0"/>
              </a:spcAft>
              <a:buClr>
                <a:srgbClr val="CACACA"/>
              </a:buClr>
              <a:buSzPts val="1100"/>
              <a:buFont typeface="Average"/>
              <a:buChar char="■"/>
            </a:pPr>
            <a:r>
              <a:rPr lang="en" sz="1100"/>
              <a:t>Javascript/Typescript</a:t>
            </a:r>
            <a:endParaRPr sz="1100"/>
          </a:p>
          <a:p>
            <a:pPr indent="-298450" lvl="2" marL="1371600" marR="0" rtl="0" algn="l">
              <a:lnSpc>
                <a:spcPct val="115000"/>
              </a:lnSpc>
              <a:spcBef>
                <a:spcPts val="0"/>
              </a:spcBef>
              <a:spcAft>
                <a:spcPts val="0"/>
              </a:spcAft>
              <a:buClr>
                <a:srgbClr val="CACACA"/>
              </a:buClr>
              <a:buSzPts val="1100"/>
              <a:buFont typeface="Average"/>
              <a:buChar char="■"/>
            </a:pPr>
            <a:r>
              <a:rPr lang="en" sz="1100"/>
              <a:t>React Native</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Backend:</a:t>
            </a:r>
            <a:endParaRPr sz="1100"/>
          </a:p>
          <a:p>
            <a:pPr indent="-298450" lvl="2" marL="1371600" marR="0" rtl="0" algn="l">
              <a:lnSpc>
                <a:spcPct val="115000"/>
              </a:lnSpc>
              <a:spcBef>
                <a:spcPts val="0"/>
              </a:spcBef>
              <a:spcAft>
                <a:spcPts val="0"/>
              </a:spcAft>
              <a:buClr>
                <a:srgbClr val="CACACA"/>
              </a:buClr>
              <a:buSzPts val="1100"/>
              <a:buFont typeface="Average"/>
              <a:buChar char="■"/>
            </a:pPr>
            <a:r>
              <a:rPr lang="en" sz="1100"/>
              <a:t>Express &amp;  Node.js</a:t>
            </a:r>
            <a:endParaRPr sz="1100"/>
          </a:p>
          <a:p>
            <a:pPr indent="-298450" lvl="2" marL="1371600" marR="0" rtl="0" algn="l">
              <a:lnSpc>
                <a:spcPct val="115000"/>
              </a:lnSpc>
              <a:spcBef>
                <a:spcPts val="0"/>
              </a:spcBef>
              <a:spcAft>
                <a:spcPts val="0"/>
              </a:spcAft>
              <a:buClr>
                <a:srgbClr val="CACACA"/>
              </a:buClr>
              <a:buSzPts val="1100"/>
              <a:buFont typeface="Average"/>
              <a:buChar char="■"/>
            </a:pPr>
            <a:r>
              <a:rPr lang="en" sz="1100"/>
              <a:t>MongoDB</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Full Stack Mobile App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Working with various APIs</a:t>
            </a:r>
            <a:endParaRPr sz="1100"/>
          </a:p>
          <a:p>
            <a:pPr indent="-298450" lvl="2" marL="1371600" marR="0" rtl="0" algn="l">
              <a:lnSpc>
                <a:spcPct val="115000"/>
              </a:lnSpc>
              <a:spcBef>
                <a:spcPts val="0"/>
              </a:spcBef>
              <a:spcAft>
                <a:spcPts val="0"/>
              </a:spcAft>
              <a:buClr>
                <a:srgbClr val="CACACA"/>
              </a:buClr>
              <a:buSzPts val="1100"/>
              <a:buFont typeface="Average"/>
              <a:buChar char="■"/>
            </a:pPr>
            <a:r>
              <a:rPr lang="en" sz="1100"/>
              <a:t>Google Maps, Yelp</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Weekly Meetings (time and day TBD)</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Preferred Javascript experience but none needed. (We’ll teach you!)</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Eager to learn and build something!</a:t>
            </a:r>
            <a:endParaRPr sz="1100"/>
          </a:p>
        </p:txBody>
      </p:sp>
      <p:sp>
        <p:nvSpPr>
          <p:cNvPr id="429" name="Google Shape;429;p42"/>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430" name="Google Shape;430;p42"/>
          <p:cNvPicPr preferRelativeResize="0"/>
          <p:nvPr/>
        </p:nvPicPr>
        <p:blipFill>
          <a:blip r:embed="rId3">
            <a:alphaModFix/>
          </a:blip>
          <a:stretch>
            <a:fillRect/>
          </a:stretch>
        </p:blipFill>
        <p:spPr>
          <a:xfrm>
            <a:off x="3576198" y="634739"/>
            <a:ext cx="924174" cy="924174"/>
          </a:xfrm>
          <a:prstGeom prst="rect">
            <a:avLst/>
          </a:prstGeom>
          <a:noFill/>
          <a:ln>
            <a:noFill/>
          </a:ln>
        </p:spPr>
      </p:pic>
      <p:pic>
        <p:nvPicPr>
          <p:cNvPr id="431" name="Google Shape;431;p42"/>
          <p:cNvPicPr preferRelativeResize="0"/>
          <p:nvPr/>
        </p:nvPicPr>
        <p:blipFill rotWithShape="1">
          <a:blip r:embed="rId4">
            <a:alphaModFix/>
          </a:blip>
          <a:srcRect b="14712" l="23898" r="23909" t="7363"/>
          <a:stretch/>
        </p:blipFill>
        <p:spPr>
          <a:xfrm>
            <a:off x="5095625" y="583287"/>
            <a:ext cx="1146373" cy="1027075"/>
          </a:xfrm>
          <a:prstGeom prst="rect">
            <a:avLst/>
          </a:prstGeom>
          <a:noFill/>
          <a:ln>
            <a:noFill/>
          </a:ln>
        </p:spPr>
      </p:pic>
      <p:sp>
        <p:nvSpPr>
          <p:cNvPr id="432" name="Google Shape;432;p42"/>
          <p:cNvSpPr txBox="1"/>
          <p:nvPr/>
        </p:nvSpPr>
        <p:spPr>
          <a:xfrm>
            <a:off x="4632125" y="865988"/>
            <a:ext cx="28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Nunito"/>
                <a:ea typeface="Nunito"/>
                <a:cs typeface="Nunito"/>
                <a:sym typeface="Nunito"/>
              </a:rPr>
              <a:t>X</a:t>
            </a:r>
            <a:endParaRPr b="1" sz="1800">
              <a:solidFill>
                <a:schemeClr val="lt2"/>
              </a:solidFill>
              <a:latin typeface="Nunito"/>
              <a:ea typeface="Nunito"/>
              <a:cs typeface="Nunito"/>
              <a:sym typeface="Nunito"/>
            </a:endParaRPr>
          </a:p>
        </p:txBody>
      </p:sp>
      <p:sp>
        <p:nvSpPr>
          <p:cNvPr id="433" name="Google Shape;433;p42"/>
          <p:cNvSpPr txBox="1"/>
          <p:nvPr/>
        </p:nvSpPr>
        <p:spPr>
          <a:xfrm>
            <a:off x="6421838" y="773575"/>
            <a:ext cx="417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2"/>
                </a:solidFill>
                <a:latin typeface="Nunito"/>
                <a:ea typeface="Nunito"/>
                <a:cs typeface="Nunito"/>
                <a:sym typeface="Nunito"/>
              </a:rPr>
              <a:t>=</a:t>
            </a:r>
            <a:endParaRPr b="1" sz="3000">
              <a:solidFill>
                <a:schemeClr val="lt2"/>
              </a:solidFill>
              <a:latin typeface="Nunito"/>
              <a:ea typeface="Nunito"/>
              <a:cs typeface="Nunito"/>
              <a:sym typeface="Nunito"/>
            </a:endParaRPr>
          </a:p>
        </p:txBody>
      </p:sp>
      <p:pic>
        <p:nvPicPr>
          <p:cNvPr id="434" name="Google Shape;434;p42"/>
          <p:cNvPicPr preferRelativeResize="0"/>
          <p:nvPr/>
        </p:nvPicPr>
        <p:blipFill>
          <a:blip r:embed="rId5">
            <a:alphaModFix/>
          </a:blip>
          <a:stretch>
            <a:fillRect/>
          </a:stretch>
        </p:blipFill>
        <p:spPr>
          <a:xfrm>
            <a:off x="6966425" y="211487"/>
            <a:ext cx="1694725" cy="1694725"/>
          </a:xfrm>
          <a:prstGeom prst="rect">
            <a:avLst/>
          </a:prstGeom>
          <a:noFill/>
          <a:ln>
            <a:noFill/>
          </a:ln>
        </p:spPr>
      </p:pic>
      <p:sp>
        <p:nvSpPr>
          <p:cNvPr id="435" name="Google Shape;435;p42"/>
          <p:cNvSpPr txBox="1"/>
          <p:nvPr/>
        </p:nvSpPr>
        <p:spPr>
          <a:xfrm>
            <a:off x="6577625" y="1906225"/>
            <a:ext cx="2472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2"/>
                </a:solidFill>
                <a:latin typeface="Nunito"/>
                <a:ea typeface="Nunito"/>
                <a:cs typeface="Nunito"/>
                <a:sym typeface="Nunito"/>
              </a:rPr>
              <a:t>Tinder BUT for restaurants</a:t>
            </a:r>
            <a:endParaRPr sz="1500">
              <a:solidFill>
                <a:schemeClr val="lt2"/>
              </a:solidFill>
              <a:latin typeface="Nunito"/>
              <a:ea typeface="Nunito"/>
              <a:cs typeface="Nunito"/>
              <a:sym typeface="Nunito"/>
            </a:endParaRPr>
          </a:p>
        </p:txBody>
      </p:sp>
      <p:pic>
        <p:nvPicPr>
          <p:cNvPr id="436" name="Google Shape;436;p42"/>
          <p:cNvPicPr preferRelativeResize="0"/>
          <p:nvPr/>
        </p:nvPicPr>
        <p:blipFill>
          <a:blip r:embed="rId6">
            <a:alphaModFix/>
          </a:blip>
          <a:stretch>
            <a:fillRect/>
          </a:stretch>
        </p:blipFill>
        <p:spPr>
          <a:xfrm>
            <a:off x="3402861" y="1790850"/>
            <a:ext cx="2338275" cy="1317000"/>
          </a:xfrm>
          <a:prstGeom prst="rect">
            <a:avLst/>
          </a:prstGeom>
          <a:noFill/>
          <a:ln>
            <a:noFill/>
          </a:ln>
        </p:spPr>
      </p:pic>
      <p:pic>
        <p:nvPicPr>
          <p:cNvPr id="437" name="Google Shape;437;p42"/>
          <p:cNvPicPr preferRelativeResize="0"/>
          <p:nvPr/>
        </p:nvPicPr>
        <p:blipFill>
          <a:blip r:embed="rId7">
            <a:alphaModFix/>
          </a:blip>
          <a:stretch>
            <a:fillRect/>
          </a:stretch>
        </p:blipFill>
        <p:spPr>
          <a:xfrm>
            <a:off x="6472612" y="2446300"/>
            <a:ext cx="1878813" cy="2516975"/>
          </a:xfrm>
          <a:prstGeom prst="rect">
            <a:avLst/>
          </a:prstGeom>
          <a:noFill/>
          <a:ln>
            <a:noFill/>
          </a:ln>
        </p:spPr>
      </p:pic>
      <p:pic>
        <p:nvPicPr>
          <p:cNvPr id="438" name="Google Shape;438;p42"/>
          <p:cNvPicPr preferRelativeResize="0"/>
          <p:nvPr/>
        </p:nvPicPr>
        <p:blipFill>
          <a:blip r:embed="rId8">
            <a:alphaModFix/>
          </a:blip>
          <a:stretch>
            <a:fillRect/>
          </a:stretch>
        </p:blipFill>
        <p:spPr>
          <a:xfrm>
            <a:off x="4071650" y="3202025"/>
            <a:ext cx="2170359" cy="1730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Mannequin</a:t>
            </a:r>
            <a:endParaRPr/>
          </a:p>
        </p:txBody>
      </p:sp>
      <p:sp>
        <p:nvSpPr>
          <p:cNvPr id="444" name="Google Shape;444;p43"/>
          <p:cNvSpPr txBox="1"/>
          <p:nvPr>
            <p:ph idx="1" type="body"/>
          </p:nvPr>
        </p:nvSpPr>
        <p:spPr>
          <a:xfrm>
            <a:off x="207225" y="1017725"/>
            <a:ext cx="37761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Dylan Myers (Eskimose)</a:t>
            </a:r>
            <a:endParaRPr sz="1300"/>
          </a:p>
          <a:p>
            <a:pPr indent="-311150" lvl="1" marL="914400" rtl="0" algn="l">
              <a:spcBef>
                <a:spcPts val="0"/>
              </a:spcBef>
              <a:spcAft>
                <a:spcPts val="0"/>
              </a:spcAft>
              <a:buClr>
                <a:srgbClr val="CACACA"/>
              </a:buClr>
              <a:buSzPts val="1300"/>
              <a:buFont typeface="Average"/>
              <a:buChar char="○"/>
            </a:pPr>
            <a:r>
              <a:rPr lang="en" sz="1300"/>
              <a:t>Walker Campbell (RejectPolarBear)</a:t>
            </a:r>
            <a:endParaRPr sz="1300"/>
          </a:p>
          <a:p>
            <a:pPr indent="-311150" lvl="0" marL="457200" marR="0" rtl="0" algn="l">
              <a:lnSpc>
                <a:spcPct val="100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 (3D modeling)</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Web/App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Python (PyTorch)</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Machine Learning</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3D modeling</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App development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Familiarity with one of the previous technologies (C++, Python, PyTorch)</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2-3 hours a week, weekly meetings</a:t>
            </a:r>
            <a:endParaRPr sz="1100"/>
          </a:p>
          <a:p>
            <a:pPr indent="-311150" lvl="0" marL="457200" rtl="0" algn="l">
              <a:spcBef>
                <a:spcPts val="0"/>
              </a:spcBef>
              <a:spcAft>
                <a:spcPts val="0"/>
              </a:spcAft>
              <a:buClr>
                <a:srgbClr val="CACACA"/>
              </a:buClr>
              <a:buSzPts val="1300"/>
              <a:buFont typeface="Average"/>
              <a:buChar char="●"/>
            </a:pPr>
            <a:r>
              <a:rPr lang="en" sz="1300"/>
              <a:t>Additional Information</a:t>
            </a:r>
            <a:endParaRPr sz="1300"/>
          </a:p>
          <a:p>
            <a:pPr indent="-298450" lvl="1" marL="914400" rtl="0" algn="l">
              <a:spcBef>
                <a:spcPts val="0"/>
              </a:spcBef>
              <a:spcAft>
                <a:spcPts val="0"/>
              </a:spcAft>
              <a:buClr>
                <a:srgbClr val="CACACA"/>
              </a:buClr>
              <a:buSzPts val="1100"/>
              <a:buFont typeface="Average"/>
              <a:buChar char="○"/>
            </a:pPr>
            <a:r>
              <a:rPr lang="en" sz="1100"/>
              <a:t>Contact us with any questions!</a:t>
            </a:r>
            <a:endParaRPr sz="1300"/>
          </a:p>
          <a:p>
            <a:pPr indent="0" lvl="0" marL="457200" rtl="0" algn="l">
              <a:spcBef>
                <a:spcPts val="1600"/>
              </a:spcBef>
              <a:spcAft>
                <a:spcPts val="0"/>
              </a:spcAft>
              <a:buNone/>
            </a:pPr>
            <a:r>
              <a:t/>
            </a:r>
            <a:endParaRPr sz="1300"/>
          </a:p>
          <a:p>
            <a:pPr indent="0" lvl="0" marL="0" marR="0" rtl="0" algn="l">
              <a:lnSpc>
                <a:spcPct val="115000"/>
              </a:lnSpc>
              <a:spcBef>
                <a:spcPts val="1600"/>
              </a:spcBef>
              <a:spcAft>
                <a:spcPts val="1600"/>
              </a:spcAft>
              <a:buNone/>
            </a:pPr>
            <a:r>
              <a:t/>
            </a:r>
            <a:endParaRPr sz="1100"/>
          </a:p>
        </p:txBody>
      </p:sp>
      <p:sp>
        <p:nvSpPr>
          <p:cNvPr id="445" name="Google Shape;445;p43"/>
          <p:cNvSpPr txBox="1"/>
          <p:nvPr/>
        </p:nvSpPr>
        <p:spPr>
          <a:xfrm>
            <a:off x="0" y="0"/>
            <a:ext cx="125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r>
              <a:rPr lang="en" sz="2300"/>
              <a:t>📱</a:t>
            </a:r>
            <a:endParaRPr sz="2200"/>
          </a:p>
        </p:txBody>
      </p:sp>
      <p:pic>
        <p:nvPicPr>
          <p:cNvPr id="446" name="Google Shape;446;p43"/>
          <p:cNvPicPr preferRelativeResize="0"/>
          <p:nvPr/>
        </p:nvPicPr>
        <p:blipFill>
          <a:blip r:embed="rId3">
            <a:alphaModFix/>
          </a:blip>
          <a:stretch>
            <a:fillRect/>
          </a:stretch>
        </p:blipFill>
        <p:spPr>
          <a:xfrm>
            <a:off x="4490641" y="2759150"/>
            <a:ext cx="2425758" cy="1815325"/>
          </a:xfrm>
          <a:prstGeom prst="rect">
            <a:avLst/>
          </a:prstGeom>
          <a:noFill/>
          <a:ln>
            <a:noFill/>
          </a:ln>
        </p:spPr>
      </p:pic>
      <p:pic>
        <p:nvPicPr>
          <p:cNvPr id="447" name="Google Shape;447;p43"/>
          <p:cNvPicPr preferRelativeResize="0"/>
          <p:nvPr/>
        </p:nvPicPr>
        <p:blipFill>
          <a:blip r:embed="rId4">
            <a:alphaModFix/>
          </a:blip>
          <a:stretch>
            <a:fillRect/>
          </a:stretch>
        </p:blipFill>
        <p:spPr>
          <a:xfrm>
            <a:off x="7506713" y="1104236"/>
            <a:ext cx="1405475" cy="702725"/>
          </a:xfrm>
          <a:prstGeom prst="rect">
            <a:avLst/>
          </a:prstGeom>
          <a:noFill/>
          <a:ln>
            <a:noFill/>
          </a:ln>
        </p:spPr>
      </p:pic>
      <p:pic>
        <p:nvPicPr>
          <p:cNvPr id="448" name="Google Shape;448;p43"/>
          <p:cNvPicPr preferRelativeResize="0"/>
          <p:nvPr/>
        </p:nvPicPr>
        <p:blipFill>
          <a:blip r:embed="rId5">
            <a:alphaModFix/>
          </a:blip>
          <a:stretch>
            <a:fillRect/>
          </a:stretch>
        </p:blipFill>
        <p:spPr>
          <a:xfrm>
            <a:off x="7819250" y="1892851"/>
            <a:ext cx="780400" cy="780400"/>
          </a:xfrm>
          <a:prstGeom prst="rect">
            <a:avLst/>
          </a:prstGeom>
          <a:noFill/>
          <a:ln>
            <a:noFill/>
          </a:ln>
        </p:spPr>
      </p:pic>
      <p:pic>
        <p:nvPicPr>
          <p:cNvPr id="449" name="Google Shape;449;p43"/>
          <p:cNvPicPr preferRelativeResize="0"/>
          <p:nvPr/>
        </p:nvPicPr>
        <p:blipFill>
          <a:blip r:embed="rId6">
            <a:alphaModFix/>
          </a:blip>
          <a:stretch>
            <a:fillRect/>
          </a:stretch>
        </p:blipFill>
        <p:spPr>
          <a:xfrm>
            <a:off x="7761125" y="2759150"/>
            <a:ext cx="896675" cy="1010800"/>
          </a:xfrm>
          <a:prstGeom prst="rect">
            <a:avLst/>
          </a:prstGeom>
          <a:noFill/>
          <a:ln>
            <a:noFill/>
          </a:ln>
        </p:spPr>
      </p:pic>
      <p:pic>
        <p:nvPicPr>
          <p:cNvPr id="450" name="Google Shape;450;p43"/>
          <p:cNvPicPr preferRelativeResize="0"/>
          <p:nvPr/>
        </p:nvPicPr>
        <p:blipFill rotWithShape="1">
          <a:blip r:embed="rId7">
            <a:alphaModFix/>
          </a:blip>
          <a:srcRect b="0" l="22992" r="24514" t="0"/>
          <a:stretch/>
        </p:blipFill>
        <p:spPr>
          <a:xfrm>
            <a:off x="4154900" y="445025"/>
            <a:ext cx="1007775" cy="1919801"/>
          </a:xfrm>
          <a:prstGeom prst="rect">
            <a:avLst/>
          </a:prstGeom>
          <a:noFill/>
          <a:ln>
            <a:noFill/>
          </a:ln>
        </p:spPr>
      </p:pic>
      <p:pic>
        <p:nvPicPr>
          <p:cNvPr id="451" name="Google Shape;451;p43"/>
          <p:cNvPicPr preferRelativeResize="0"/>
          <p:nvPr/>
        </p:nvPicPr>
        <p:blipFill>
          <a:blip r:embed="rId8">
            <a:alphaModFix/>
          </a:blip>
          <a:stretch>
            <a:fillRect/>
          </a:stretch>
        </p:blipFill>
        <p:spPr>
          <a:xfrm>
            <a:off x="5459398" y="529623"/>
            <a:ext cx="1750613" cy="17506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5200C"/>
        </a:solidFill>
      </p:bgPr>
    </p:bg>
    <p:spTree>
      <p:nvGrpSpPr>
        <p:cNvPr id="455" name="Shape 455"/>
        <p:cNvGrpSpPr/>
        <p:nvPr/>
      </p:nvGrpSpPr>
      <p:grpSpPr>
        <a:xfrm>
          <a:off x="0" y="0"/>
          <a:ext cx="0" cy="0"/>
          <a:chOff x="0" y="0"/>
          <a:chExt cx="0" cy="0"/>
        </a:xfrm>
      </p:grpSpPr>
      <p:sp>
        <p:nvSpPr>
          <p:cNvPr id="456" name="Google Shape;456;p44"/>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FindIt A&amp;M</a:t>
            </a:r>
            <a:endParaRPr/>
          </a:p>
        </p:txBody>
      </p:sp>
      <p:sp>
        <p:nvSpPr>
          <p:cNvPr id="457" name="Google Shape;457;p44"/>
          <p:cNvSpPr txBox="1"/>
          <p:nvPr>
            <p:ph idx="1" type="body"/>
          </p:nvPr>
        </p:nvSpPr>
        <p:spPr>
          <a:xfrm>
            <a:off x="196350" y="893038"/>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verage"/>
              <a:buChar char="●"/>
            </a:pPr>
            <a:r>
              <a:rPr lang="en" sz="1300">
                <a:solidFill>
                  <a:schemeClr val="dk1"/>
                </a:solidFill>
              </a:rPr>
              <a:t>PM</a:t>
            </a:r>
            <a:endParaRPr sz="1300">
              <a:solidFill>
                <a:schemeClr val="dk1"/>
              </a:solidFill>
            </a:endParaRPr>
          </a:p>
          <a:p>
            <a:pPr indent="-311150" lvl="1" marL="914400" rtl="0" algn="l">
              <a:spcBef>
                <a:spcPts val="0"/>
              </a:spcBef>
              <a:spcAft>
                <a:spcPts val="0"/>
              </a:spcAft>
              <a:buClr>
                <a:schemeClr val="dk1"/>
              </a:buClr>
              <a:buSzPts val="1300"/>
              <a:buFont typeface="Average"/>
              <a:buChar char="○"/>
            </a:pPr>
            <a:r>
              <a:rPr lang="en" sz="1300">
                <a:solidFill>
                  <a:schemeClr val="dk1"/>
                </a:solidFill>
              </a:rPr>
              <a:t>Lance Kakkassery (lance3950)</a:t>
            </a:r>
            <a:endParaRPr sz="1300">
              <a:solidFill>
                <a:schemeClr val="dk1"/>
              </a:solidFill>
            </a:endParaRPr>
          </a:p>
          <a:p>
            <a:pPr indent="-311150" lvl="1" marL="914400" rtl="0" algn="l">
              <a:spcBef>
                <a:spcPts val="0"/>
              </a:spcBef>
              <a:spcAft>
                <a:spcPts val="0"/>
              </a:spcAft>
              <a:buClr>
                <a:schemeClr val="dk1"/>
              </a:buClr>
              <a:buSzPts val="1300"/>
              <a:buFont typeface="Average"/>
              <a:buChar char="○"/>
            </a:pPr>
            <a:r>
              <a:rPr lang="en" sz="1300">
                <a:solidFill>
                  <a:schemeClr val="dk1"/>
                </a:solidFill>
              </a:rPr>
              <a:t>Christian Paul (the.christian.paul)</a:t>
            </a:r>
            <a:endParaRPr sz="13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Technology/Languages/Libraries</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Django</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Google Maps API</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CSS/html</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Bootstrap</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Skills you will learn</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Full Stack development</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Project Workflow (Agile)</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Website Deployment</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Expectations</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No Experience Needed!</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1-2 Hours a Week</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Additional Information</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Open to all</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Skills are new to (mostly) everybody</a:t>
            </a:r>
            <a:endParaRPr sz="1100">
              <a:solidFill>
                <a:schemeClr val="dk1"/>
              </a:solidFill>
            </a:endParaRPr>
          </a:p>
        </p:txBody>
      </p:sp>
      <p:sp>
        <p:nvSpPr>
          <p:cNvPr id="458" name="Google Shape;458;p44"/>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459" name="Google Shape;459;p44"/>
          <p:cNvPicPr preferRelativeResize="0"/>
          <p:nvPr/>
        </p:nvPicPr>
        <p:blipFill rotWithShape="1">
          <a:blip r:embed="rId3">
            <a:alphaModFix/>
          </a:blip>
          <a:srcRect b="0" l="0" r="0" t="0"/>
          <a:stretch/>
        </p:blipFill>
        <p:spPr>
          <a:xfrm>
            <a:off x="7326113" y="1208275"/>
            <a:ext cx="1687801" cy="1687801"/>
          </a:xfrm>
          <a:prstGeom prst="rect">
            <a:avLst/>
          </a:prstGeom>
          <a:noFill/>
          <a:ln>
            <a:noFill/>
          </a:ln>
        </p:spPr>
      </p:pic>
      <p:pic>
        <p:nvPicPr>
          <p:cNvPr id="460" name="Google Shape;460;p44"/>
          <p:cNvPicPr preferRelativeResize="0"/>
          <p:nvPr/>
        </p:nvPicPr>
        <p:blipFill rotWithShape="1">
          <a:blip r:embed="rId4">
            <a:alphaModFix/>
          </a:blip>
          <a:srcRect b="0" l="16675" r="16675" t="0"/>
          <a:stretch/>
        </p:blipFill>
        <p:spPr>
          <a:xfrm>
            <a:off x="7471763" y="3148075"/>
            <a:ext cx="1396475" cy="1396477"/>
          </a:xfrm>
          <a:prstGeom prst="rect">
            <a:avLst/>
          </a:prstGeom>
          <a:noFill/>
          <a:ln>
            <a:noFill/>
          </a:ln>
        </p:spPr>
      </p:pic>
      <p:pic>
        <p:nvPicPr>
          <p:cNvPr id="461" name="Google Shape;461;p44"/>
          <p:cNvPicPr preferRelativeResize="0"/>
          <p:nvPr/>
        </p:nvPicPr>
        <p:blipFill rotWithShape="1">
          <a:blip r:embed="rId5">
            <a:alphaModFix/>
          </a:blip>
          <a:srcRect b="0" l="7392" r="8693" t="0"/>
          <a:stretch/>
        </p:blipFill>
        <p:spPr>
          <a:xfrm>
            <a:off x="3699400" y="146025"/>
            <a:ext cx="3566751" cy="2224400"/>
          </a:xfrm>
          <a:prstGeom prst="rect">
            <a:avLst/>
          </a:prstGeom>
          <a:noFill/>
          <a:ln>
            <a:noFill/>
          </a:ln>
        </p:spPr>
      </p:pic>
      <p:pic>
        <p:nvPicPr>
          <p:cNvPr id="462" name="Google Shape;462;p44"/>
          <p:cNvPicPr preferRelativeResize="0"/>
          <p:nvPr/>
        </p:nvPicPr>
        <p:blipFill rotWithShape="1">
          <a:blip r:embed="rId6">
            <a:alphaModFix/>
          </a:blip>
          <a:srcRect b="0" l="11355" r="11347" t="0"/>
          <a:stretch/>
        </p:blipFill>
        <p:spPr>
          <a:xfrm>
            <a:off x="5044725" y="2624200"/>
            <a:ext cx="2169277" cy="2169276"/>
          </a:xfrm>
          <a:prstGeom prst="rect">
            <a:avLst/>
          </a:prstGeom>
          <a:noFill/>
          <a:ln>
            <a:noFill/>
          </a:ln>
        </p:spPr>
      </p:pic>
      <p:pic>
        <p:nvPicPr>
          <p:cNvPr id="463" name="Google Shape;463;p44"/>
          <p:cNvPicPr preferRelativeResize="0"/>
          <p:nvPr/>
        </p:nvPicPr>
        <p:blipFill rotWithShape="1">
          <a:blip r:embed="rId7">
            <a:alphaModFix/>
          </a:blip>
          <a:srcRect b="0" l="19754" r="19760" t="0"/>
          <a:stretch/>
        </p:blipFill>
        <p:spPr>
          <a:xfrm>
            <a:off x="2914925" y="2490050"/>
            <a:ext cx="1963326" cy="19633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5"/>
          <p:cNvSpPr txBox="1"/>
          <p:nvPr>
            <p:ph idx="1" type="body"/>
          </p:nvPr>
        </p:nvSpPr>
        <p:spPr>
          <a:xfrm>
            <a:off x="207225" y="1017725"/>
            <a:ext cx="3670800" cy="343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b="1" lang="en" sz="1300"/>
              <a:t>Project Managers</a:t>
            </a:r>
            <a:endParaRPr b="1" sz="1300"/>
          </a:p>
          <a:p>
            <a:pPr indent="-298450" lvl="1" marL="914400" rtl="0" algn="l">
              <a:spcBef>
                <a:spcPts val="0"/>
              </a:spcBef>
              <a:spcAft>
                <a:spcPts val="0"/>
              </a:spcAft>
              <a:buClr>
                <a:srgbClr val="CACACA"/>
              </a:buClr>
              <a:buSzPts val="1100"/>
              <a:buFont typeface="Average"/>
              <a:buChar char="○"/>
            </a:pPr>
            <a:r>
              <a:rPr lang="en" sz="1100"/>
              <a:t>Peter Phan </a:t>
            </a:r>
            <a:r>
              <a:rPr i="1" lang="en" sz="1100">
                <a:solidFill>
                  <a:srgbClr val="434343"/>
                </a:solidFill>
              </a:rPr>
              <a:t>koipandaa</a:t>
            </a:r>
            <a:endParaRPr i="1" sz="1100">
              <a:solidFill>
                <a:srgbClr val="434343"/>
              </a:solidFill>
            </a:endParaRPr>
          </a:p>
          <a:p>
            <a:pPr indent="-298450" lvl="1" marL="914400" rtl="0" algn="l">
              <a:spcBef>
                <a:spcPts val="0"/>
              </a:spcBef>
              <a:spcAft>
                <a:spcPts val="0"/>
              </a:spcAft>
              <a:buClr>
                <a:srgbClr val="CACACA"/>
              </a:buClr>
              <a:buSzPts val="1100"/>
              <a:buFont typeface="Average"/>
              <a:buChar char="○"/>
            </a:pPr>
            <a:r>
              <a:rPr lang="en" sz="1100"/>
              <a:t>Daniel Zhang </a:t>
            </a:r>
            <a:r>
              <a:rPr i="1" lang="en" sz="1100">
                <a:solidFill>
                  <a:srgbClr val="434343"/>
                </a:solidFill>
              </a:rPr>
              <a:t>kanpeki_</a:t>
            </a:r>
            <a:endParaRPr i="1" sz="1100">
              <a:solidFill>
                <a:srgbClr val="434343"/>
              </a:solidFill>
            </a:endParaRPr>
          </a:p>
          <a:p>
            <a:pPr indent="-298450" lvl="1" marL="914400" rtl="0" algn="l">
              <a:spcBef>
                <a:spcPts val="0"/>
              </a:spcBef>
              <a:spcAft>
                <a:spcPts val="0"/>
              </a:spcAft>
              <a:buClr>
                <a:srgbClr val="CACACA"/>
              </a:buClr>
              <a:buSzPts val="1100"/>
              <a:buFont typeface="Average"/>
              <a:buChar char="○"/>
            </a:pPr>
            <a:r>
              <a:rPr lang="en" sz="1100"/>
              <a:t>Sophia Phu </a:t>
            </a:r>
            <a:r>
              <a:rPr i="1" lang="en" sz="1100">
                <a:solidFill>
                  <a:srgbClr val="434343"/>
                </a:solidFill>
              </a:rPr>
              <a:t>sophieemag</a:t>
            </a:r>
            <a:r>
              <a:rPr i="1" lang="en" sz="1100">
                <a:solidFill>
                  <a:srgbClr val="434343"/>
                </a:solidFill>
              </a:rPr>
              <a:t>i</a:t>
            </a:r>
            <a:endParaRPr i="1" sz="1100">
              <a:solidFill>
                <a:srgbClr val="434343"/>
              </a:solidFill>
            </a:endParaRPr>
          </a:p>
          <a:p>
            <a:pPr indent="-311150" lvl="0" marL="457200" marR="0" rtl="0" algn="l">
              <a:lnSpc>
                <a:spcPct val="115000"/>
              </a:lnSpc>
              <a:spcBef>
                <a:spcPts val="0"/>
              </a:spcBef>
              <a:spcAft>
                <a:spcPts val="0"/>
              </a:spcAft>
              <a:buClr>
                <a:srgbClr val="CACACA"/>
              </a:buClr>
              <a:buSzPts val="1300"/>
              <a:buFont typeface="Average"/>
              <a:buChar char="●"/>
            </a:pPr>
            <a:r>
              <a:rPr b="1" lang="en" sz="1300"/>
              <a:t>Technolog</a:t>
            </a:r>
            <a:r>
              <a:rPr b="1" lang="en" sz="1300"/>
              <a:t>y / Languages / Libraries</a:t>
            </a:r>
            <a:endParaRPr b="1" sz="1300"/>
          </a:p>
          <a:p>
            <a:pPr indent="-298450" lvl="1" marL="914400" marR="0" rtl="0" algn="l">
              <a:lnSpc>
                <a:spcPct val="115000"/>
              </a:lnSpc>
              <a:spcBef>
                <a:spcPts val="0"/>
              </a:spcBef>
              <a:spcAft>
                <a:spcPts val="0"/>
              </a:spcAft>
              <a:buClr>
                <a:srgbClr val="CACACA"/>
              </a:buClr>
              <a:buSzPts val="1100"/>
              <a:buFont typeface="Average"/>
              <a:buChar char="○"/>
            </a:pPr>
            <a:r>
              <a:rPr lang="en" sz="1100"/>
              <a:t>React, React Native</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Python, Flask</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Firebase</a:t>
            </a:r>
            <a:endParaRPr sz="1100"/>
          </a:p>
          <a:p>
            <a:pPr indent="-311150" lvl="0" marL="457200" marR="0" rtl="0" algn="l">
              <a:lnSpc>
                <a:spcPct val="115000"/>
              </a:lnSpc>
              <a:spcBef>
                <a:spcPts val="0"/>
              </a:spcBef>
              <a:spcAft>
                <a:spcPts val="0"/>
              </a:spcAft>
              <a:buClr>
                <a:srgbClr val="CACACA"/>
              </a:buClr>
              <a:buSzPts val="1300"/>
              <a:buFont typeface="Average"/>
              <a:buChar char="●"/>
            </a:pPr>
            <a:r>
              <a:rPr b="1" lang="en" sz="1300"/>
              <a:t>Skills you will learn</a:t>
            </a:r>
            <a:endParaRPr b="1" sz="1300"/>
          </a:p>
          <a:p>
            <a:pPr indent="-298450" lvl="1" marL="914400" marR="0" rtl="0" algn="l">
              <a:lnSpc>
                <a:spcPct val="115000"/>
              </a:lnSpc>
              <a:spcBef>
                <a:spcPts val="0"/>
              </a:spcBef>
              <a:spcAft>
                <a:spcPts val="0"/>
              </a:spcAft>
              <a:buClr>
                <a:srgbClr val="CACACA"/>
              </a:buClr>
              <a:buSzPts val="1100"/>
              <a:buFont typeface="Average"/>
              <a:buChar char="○"/>
            </a:pPr>
            <a:r>
              <a:rPr lang="en" sz="1100"/>
              <a:t>Full Stack Web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Cross Platform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Web Scraping</a:t>
            </a:r>
            <a:endParaRPr sz="1100"/>
          </a:p>
          <a:p>
            <a:pPr indent="-311150" lvl="0" marL="457200" marR="0" rtl="0" algn="l">
              <a:lnSpc>
                <a:spcPct val="115000"/>
              </a:lnSpc>
              <a:spcBef>
                <a:spcPts val="0"/>
              </a:spcBef>
              <a:spcAft>
                <a:spcPts val="0"/>
              </a:spcAft>
              <a:buClr>
                <a:srgbClr val="CACACA"/>
              </a:buClr>
              <a:buSzPts val="1300"/>
              <a:buFont typeface="Average"/>
              <a:buChar char="●"/>
            </a:pPr>
            <a:r>
              <a:rPr b="1" lang="en" sz="1300"/>
              <a:t>Expectations</a:t>
            </a:r>
            <a:endParaRPr b="1" sz="1300"/>
          </a:p>
          <a:p>
            <a:pPr indent="-298450" lvl="1" marL="914400" marR="0" rtl="0" algn="l">
              <a:lnSpc>
                <a:spcPct val="115000"/>
              </a:lnSpc>
              <a:spcBef>
                <a:spcPts val="0"/>
              </a:spcBef>
              <a:spcAft>
                <a:spcPts val="0"/>
              </a:spcAft>
              <a:buClr>
                <a:srgbClr val="CACACA"/>
              </a:buClr>
              <a:buSzPts val="1100"/>
              <a:buFont typeface="Average"/>
              <a:buChar char="○"/>
            </a:pPr>
            <a:r>
              <a:rPr lang="en" sz="1100"/>
              <a:t>Able to attend weekly meetings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1 - 2 hrs / week</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Strong commitment to learning!</a:t>
            </a:r>
            <a:endParaRPr sz="1100"/>
          </a:p>
        </p:txBody>
      </p:sp>
      <p:sp>
        <p:nvSpPr>
          <p:cNvPr id="469" name="Google Shape;469;p45"/>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470" name="Google Shape;470;p45"/>
          <p:cNvPicPr preferRelativeResize="0"/>
          <p:nvPr/>
        </p:nvPicPr>
        <p:blipFill>
          <a:blip r:embed="rId3">
            <a:alphaModFix/>
          </a:blip>
          <a:stretch>
            <a:fillRect/>
          </a:stretch>
        </p:blipFill>
        <p:spPr>
          <a:xfrm>
            <a:off x="4315050" y="383697"/>
            <a:ext cx="4085402" cy="2246176"/>
          </a:xfrm>
          <a:prstGeom prst="rect">
            <a:avLst/>
          </a:prstGeom>
          <a:noFill/>
          <a:ln>
            <a:noFill/>
          </a:ln>
          <a:effectLst>
            <a:outerShdw blurRad="57150" rotWithShape="0" algn="bl" dir="5400000" dist="19050">
              <a:srgbClr val="000000">
                <a:alpha val="50000"/>
              </a:srgbClr>
            </a:outerShdw>
          </a:effectLst>
        </p:spPr>
      </p:pic>
      <p:pic>
        <p:nvPicPr>
          <p:cNvPr id="471" name="Google Shape;471;p45"/>
          <p:cNvPicPr preferRelativeResize="0"/>
          <p:nvPr/>
        </p:nvPicPr>
        <p:blipFill>
          <a:blip r:embed="rId4">
            <a:alphaModFix/>
          </a:blip>
          <a:stretch>
            <a:fillRect/>
          </a:stretch>
        </p:blipFill>
        <p:spPr>
          <a:xfrm>
            <a:off x="549500" y="496025"/>
            <a:ext cx="2774849" cy="434450"/>
          </a:xfrm>
          <a:prstGeom prst="rect">
            <a:avLst/>
          </a:prstGeom>
          <a:noFill/>
          <a:ln>
            <a:noFill/>
          </a:ln>
        </p:spPr>
      </p:pic>
      <p:pic>
        <p:nvPicPr>
          <p:cNvPr id="472" name="Google Shape;472;p45"/>
          <p:cNvPicPr preferRelativeResize="0"/>
          <p:nvPr/>
        </p:nvPicPr>
        <p:blipFill>
          <a:blip r:embed="rId5">
            <a:alphaModFix/>
          </a:blip>
          <a:stretch>
            <a:fillRect/>
          </a:stretch>
        </p:blipFill>
        <p:spPr>
          <a:xfrm>
            <a:off x="4767500" y="3497351"/>
            <a:ext cx="3180506" cy="1412575"/>
          </a:xfrm>
          <a:prstGeom prst="rect">
            <a:avLst/>
          </a:prstGeom>
          <a:noFill/>
          <a:ln>
            <a:noFill/>
          </a:ln>
          <a:effectLst>
            <a:outerShdw blurRad="57150" rotWithShape="0" algn="bl" dir="5400000" dist="19050">
              <a:srgbClr val="000000">
                <a:alpha val="50000"/>
              </a:srgbClr>
            </a:outerShdw>
          </a:effectLst>
        </p:spPr>
      </p:pic>
      <p:pic>
        <p:nvPicPr>
          <p:cNvPr id="473" name="Google Shape;473;p45"/>
          <p:cNvPicPr preferRelativeResize="0"/>
          <p:nvPr/>
        </p:nvPicPr>
        <p:blipFill>
          <a:blip r:embed="rId6">
            <a:alphaModFix/>
          </a:blip>
          <a:stretch>
            <a:fillRect/>
          </a:stretch>
        </p:blipFill>
        <p:spPr>
          <a:xfrm>
            <a:off x="4767500" y="2885626"/>
            <a:ext cx="3180500" cy="475136"/>
          </a:xfrm>
          <a:prstGeom prst="rect">
            <a:avLst/>
          </a:prstGeom>
          <a:noFill/>
          <a:ln>
            <a:noFill/>
          </a:ln>
          <a:effectLst>
            <a:outerShdw blurRad="57150" rotWithShape="0" algn="bl" dir="5400000" dist="19050">
              <a:srgbClr val="000000">
                <a:alpha val="50000"/>
              </a:srgbClr>
            </a:outerShdw>
          </a:effectLst>
        </p:spPr>
      </p:pic>
      <p:pic>
        <p:nvPicPr>
          <p:cNvPr id="474" name="Google Shape;474;p45"/>
          <p:cNvPicPr preferRelativeResize="0"/>
          <p:nvPr/>
        </p:nvPicPr>
        <p:blipFill>
          <a:blip r:embed="rId7">
            <a:alphaModFix/>
          </a:blip>
          <a:stretch>
            <a:fillRect/>
          </a:stretch>
        </p:blipFill>
        <p:spPr>
          <a:xfrm>
            <a:off x="587675" y="4390512"/>
            <a:ext cx="702354" cy="610465"/>
          </a:xfrm>
          <a:prstGeom prst="rect">
            <a:avLst/>
          </a:prstGeom>
          <a:noFill/>
          <a:ln>
            <a:noFill/>
          </a:ln>
        </p:spPr>
      </p:pic>
      <p:pic>
        <p:nvPicPr>
          <p:cNvPr id="475" name="Google Shape;475;p45"/>
          <p:cNvPicPr preferRelativeResize="0"/>
          <p:nvPr/>
        </p:nvPicPr>
        <p:blipFill>
          <a:blip r:embed="rId8">
            <a:alphaModFix/>
          </a:blip>
          <a:stretch>
            <a:fillRect/>
          </a:stretch>
        </p:blipFill>
        <p:spPr>
          <a:xfrm>
            <a:off x="1535885" y="4356875"/>
            <a:ext cx="673366" cy="673375"/>
          </a:xfrm>
          <a:prstGeom prst="rect">
            <a:avLst/>
          </a:prstGeom>
          <a:noFill/>
          <a:ln>
            <a:noFill/>
          </a:ln>
        </p:spPr>
      </p:pic>
      <p:pic>
        <p:nvPicPr>
          <p:cNvPr id="476" name="Google Shape;476;p45"/>
          <p:cNvPicPr preferRelativeResize="0"/>
          <p:nvPr/>
        </p:nvPicPr>
        <p:blipFill rotWithShape="1">
          <a:blip r:embed="rId9">
            <a:alphaModFix/>
          </a:blip>
          <a:srcRect b="15511" l="0" r="8475" t="0"/>
          <a:stretch/>
        </p:blipFill>
        <p:spPr>
          <a:xfrm>
            <a:off x="2520013" y="4424239"/>
            <a:ext cx="602536" cy="6104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480" name="Shape 480"/>
        <p:cNvGrpSpPr/>
        <p:nvPr/>
      </p:nvGrpSpPr>
      <p:grpSpPr>
        <a:xfrm>
          <a:off x="0" y="0"/>
          <a:ext cx="0" cy="0"/>
          <a:chOff x="0" y="0"/>
          <a:chExt cx="0" cy="0"/>
        </a:xfrm>
      </p:grpSpPr>
      <p:sp>
        <p:nvSpPr>
          <p:cNvPr id="481" name="Google Shape;481;p46"/>
          <p:cNvSpPr txBox="1"/>
          <p:nvPr>
            <p:ph type="title"/>
          </p:nvPr>
        </p:nvSpPr>
        <p:spPr>
          <a:xfrm>
            <a:off x="264775"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AggieEvents</a:t>
            </a:r>
            <a:endParaRPr/>
          </a:p>
        </p:txBody>
      </p:sp>
      <p:sp>
        <p:nvSpPr>
          <p:cNvPr id="482" name="Google Shape;482;p46"/>
          <p:cNvSpPr txBox="1"/>
          <p:nvPr>
            <p:ph idx="1" type="body"/>
          </p:nvPr>
        </p:nvSpPr>
        <p:spPr>
          <a:xfrm>
            <a:off x="217975" y="1017725"/>
            <a:ext cx="4353900" cy="38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Crowd-sourced event database and calendar where anyone can contribute and search for events and organizations happening around Texas A&amp;M campus.</a:t>
            </a:r>
            <a:endParaRPr sz="1300">
              <a:solidFill>
                <a:schemeClr val="dk1"/>
              </a:solidFill>
            </a:endParaRPr>
          </a:p>
          <a:p>
            <a:pPr indent="-317500" lvl="0" marL="457200" marR="0" rtl="0" algn="l">
              <a:lnSpc>
                <a:spcPct val="115000"/>
              </a:lnSpc>
              <a:spcBef>
                <a:spcPts val="1600"/>
              </a:spcBef>
              <a:spcAft>
                <a:spcPts val="0"/>
              </a:spcAft>
              <a:buClr>
                <a:schemeClr val="dk1"/>
              </a:buClr>
              <a:buSzPts val="1400"/>
              <a:buFont typeface="Average"/>
              <a:buChar char="●"/>
            </a:pPr>
            <a:r>
              <a:rPr lang="en" sz="1400">
                <a:solidFill>
                  <a:schemeClr val="dk1"/>
                </a:solidFill>
              </a:rPr>
              <a:t>Relevant Technology</a:t>
            </a:r>
            <a:endParaRPr sz="1400">
              <a:solidFill>
                <a:schemeClr val="dk1"/>
              </a:solidFill>
            </a:endParaRPr>
          </a:p>
          <a:p>
            <a:pPr indent="-304800" lvl="1" marL="914400" marR="0" rtl="0" algn="l">
              <a:lnSpc>
                <a:spcPct val="115000"/>
              </a:lnSpc>
              <a:spcBef>
                <a:spcPts val="0"/>
              </a:spcBef>
              <a:spcAft>
                <a:spcPts val="0"/>
              </a:spcAft>
              <a:buClr>
                <a:schemeClr val="dk1"/>
              </a:buClr>
              <a:buSzPts val="1200"/>
              <a:buFont typeface="Average"/>
              <a:buChar char="○"/>
            </a:pPr>
            <a:r>
              <a:rPr lang="en" sz="1200">
                <a:solidFill>
                  <a:schemeClr val="dk1"/>
                </a:solidFill>
              </a:rPr>
              <a:t>Nextjs, Tailwind, Typescript, Postgresql, Docker</a:t>
            </a:r>
            <a:endParaRPr sz="1200">
              <a:solidFill>
                <a:schemeClr val="dk1"/>
              </a:solidFill>
            </a:endParaRPr>
          </a:p>
          <a:p>
            <a:pPr indent="-304800" lvl="0" marL="457200" marR="0" rtl="0" algn="l">
              <a:lnSpc>
                <a:spcPct val="115000"/>
              </a:lnSpc>
              <a:spcBef>
                <a:spcPts val="0"/>
              </a:spcBef>
              <a:spcAft>
                <a:spcPts val="0"/>
              </a:spcAft>
              <a:buClr>
                <a:schemeClr val="dk1"/>
              </a:buClr>
              <a:buSzPts val="1200"/>
              <a:buFont typeface="Average"/>
              <a:buChar char="●"/>
            </a:pPr>
            <a:r>
              <a:rPr lang="en" sz="1400">
                <a:solidFill>
                  <a:schemeClr val="dk1"/>
                </a:solidFill>
              </a:rPr>
              <a:t>Skills you will learn</a:t>
            </a:r>
            <a:endParaRPr sz="1400">
              <a:solidFill>
                <a:schemeClr val="dk1"/>
              </a:solidFill>
            </a:endParaRPr>
          </a:p>
          <a:p>
            <a:pPr indent="-317500" lvl="1" marL="914400" marR="0" rtl="0" algn="l">
              <a:lnSpc>
                <a:spcPct val="115000"/>
              </a:lnSpc>
              <a:spcBef>
                <a:spcPts val="0"/>
              </a:spcBef>
              <a:spcAft>
                <a:spcPts val="0"/>
              </a:spcAft>
              <a:buClr>
                <a:schemeClr val="dk1"/>
              </a:buClr>
              <a:buSzPts val="1400"/>
              <a:buFont typeface="Average"/>
              <a:buChar char="○"/>
            </a:pPr>
            <a:r>
              <a:rPr lang="en" sz="1200">
                <a:solidFill>
                  <a:schemeClr val="dk1"/>
                </a:solidFill>
              </a:rPr>
              <a:t>Full-stack web development</a:t>
            </a:r>
            <a:endParaRPr>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Expectations</a:t>
            </a:r>
            <a:endParaRPr sz="1300">
              <a:solidFill>
                <a:schemeClr val="dk1"/>
              </a:solidFill>
            </a:endParaRPr>
          </a:p>
          <a:p>
            <a:pPr indent="-304800" lvl="1" marL="914400" marR="0" rtl="0" algn="l">
              <a:lnSpc>
                <a:spcPct val="115000"/>
              </a:lnSpc>
              <a:spcBef>
                <a:spcPts val="0"/>
              </a:spcBef>
              <a:spcAft>
                <a:spcPts val="0"/>
              </a:spcAft>
              <a:buClr>
                <a:schemeClr val="dk1"/>
              </a:buClr>
              <a:buSzPts val="1200"/>
              <a:buFont typeface="Average"/>
              <a:buChar char="○"/>
            </a:pPr>
            <a:r>
              <a:rPr lang="en" sz="1200">
                <a:solidFill>
                  <a:schemeClr val="dk1"/>
                </a:solidFill>
              </a:rPr>
              <a:t>Keep up with Discord or other communication</a:t>
            </a:r>
            <a:endParaRPr sz="1200">
              <a:solidFill>
                <a:schemeClr val="dk1"/>
              </a:solidFill>
            </a:endParaRPr>
          </a:p>
          <a:p>
            <a:pPr indent="-304800" lvl="1" marL="914400" marR="0" rtl="0" algn="l">
              <a:lnSpc>
                <a:spcPct val="115000"/>
              </a:lnSpc>
              <a:spcBef>
                <a:spcPts val="0"/>
              </a:spcBef>
              <a:spcAft>
                <a:spcPts val="0"/>
              </a:spcAft>
              <a:buClr>
                <a:schemeClr val="dk1"/>
              </a:buClr>
              <a:buSzPts val="1200"/>
              <a:buFont typeface="Average"/>
              <a:buChar char="○"/>
            </a:pPr>
            <a:r>
              <a:rPr lang="en" sz="1200">
                <a:solidFill>
                  <a:schemeClr val="dk1"/>
                </a:solidFill>
              </a:rPr>
              <a:t>Show up to weekly meetings (time and location TBD) and spend 2-3 hours weekly working on project</a:t>
            </a:r>
            <a:endParaRPr sz="1200">
              <a:solidFill>
                <a:schemeClr val="dk1"/>
              </a:solidFill>
            </a:endParaRPr>
          </a:p>
          <a:p>
            <a:pPr indent="-304800" lvl="1" marL="914400" marR="0" rtl="0" algn="l">
              <a:lnSpc>
                <a:spcPct val="115000"/>
              </a:lnSpc>
              <a:spcBef>
                <a:spcPts val="0"/>
              </a:spcBef>
              <a:spcAft>
                <a:spcPts val="0"/>
              </a:spcAft>
              <a:buClr>
                <a:schemeClr val="dk1"/>
              </a:buClr>
              <a:buSzPts val="1200"/>
              <a:buFont typeface="Average"/>
              <a:buChar char="○"/>
            </a:pPr>
            <a:r>
              <a:rPr lang="en" sz="1200">
                <a:solidFill>
                  <a:schemeClr val="dk1"/>
                </a:solidFill>
              </a:rPr>
              <a:t>Enjoy what you are doing!!</a:t>
            </a:r>
            <a:endParaRPr sz="12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Additional Information</a:t>
            </a:r>
            <a:endParaRPr sz="1300">
              <a:solidFill>
                <a:schemeClr val="dk1"/>
              </a:solidFill>
            </a:endParaRPr>
          </a:p>
          <a:p>
            <a:pPr indent="-304800" lvl="1" marL="914400" marR="0" rtl="0" algn="l">
              <a:lnSpc>
                <a:spcPct val="115000"/>
              </a:lnSpc>
              <a:spcBef>
                <a:spcPts val="0"/>
              </a:spcBef>
              <a:spcAft>
                <a:spcPts val="0"/>
              </a:spcAft>
              <a:buClr>
                <a:schemeClr val="dk1"/>
              </a:buClr>
              <a:buSzPts val="1200"/>
              <a:buFont typeface="Average"/>
              <a:buChar char="○"/>
            </a:pPr>
            <a:r>
              <a:rPr lang="en" sz="1200">
                <a:solidFill>
                  <a:schemeClr val="dk1"/>
                </a:solidFill>
              </a:rPr>
              <a:t>Contact any one of us on discord if you have any questions</a:t>
            </a:r>
            <a:endParaRPr sz="1200">
              <a:solidFill>
                <a:schemeClr val="dk1"/>
              </a:solidFill>
            </a:endParaRPr>
          </a:p>
        </p:txBody>
      </p:sp>
      <p:sp>
        <p:nvSpPr>
          <p:cNvPr id="483" name="Google Shape;483;p46"/>
          <p:cNvSpPr txBox="1"/>
          <p:nvPr/>
        </p:nvSpPr>
        <p:spPr>
          <a:xfrm>
            <a:off x="2388600" y="137225"/>
            <a:ext cx="2083200" cy="88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Nunito"/>
                <a:ea typeface="Nunito"/>
                <a:cs typeface="Nunito"/>
                <a:sym typeface="Nunito"/>
              </a:rPr>
              <a:t>Project Managers:</a:t>
            </a:r>
            <a:endParaRPr sz="18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en" sz="1300">
                <a:solidFill>
                  <a:srgbClr val="FFFFFF"/>
                </a:solidFill>
                <a:latin typeface="Nunito"/>
                <a:ea typeface="Nunito"/>
                <a:cs typeface="Nunito"/>
                <a:sym typeface="Nunito"/>
              </a:rPr>
              <a:t>Alexander Bui (Constid</a:t>
            </a:r>
            <a:r>
              <a:rPr i="1" lang="en" sz="1300">
                <a:solidFill>
                  <a:srgbClr val="FFFFFF"/>
                </a:solidFill>
                <a:latin typeface="Nunito"/>
                <a:ea typeface="Nunito"/>
                <a:cs typeface="Nunito"/>
                <a:sym typeface="Nunito"/>
              </a:rPr>
              <a:t>)</a:t>
            </a:r>
            <a:endParaRPr i="1" sz="1300">
              <a:solidFill>
                <a:srgbClr val="FFFFFF"/>
              </a:solidFill>
              <a:latin typeface="Nunito"/>
              <a:ea typeface="Nunito"/>
              <a:cs typeface="Nunito"/>
              <a:sym typeface="Nunito"/>
            </a:endParaRPr>
          </a:p>
          <a:p>
            <a:pPr indent="0" lvl="0" marL="0" rtl="0" algn="l">
              <a:lnSpc>
                <a:spcPct val="100000"/>
              </a:lnSpc>
              <a:spcBef>
                <a:spcPts val="0"/>
              </a:spcBef>
              <a:spcAft>
                <a:spcPts val="1600"/>
              </a:spcAft>
              <a:buNone/>
            </a:pPr>
            <a:r>
              <a:rPr lang="en" sz="1300">
                <a:solidFill>
                  <a:srgbClr val="FFFFFF"/>
                </a:solidFill>
                <a:latin typeface="Nunito"/>
                <a:ea typeface="Nunito"/>
                <a:cs typeface="Nunito"/>
                <a:sym typeface="Nunito"/>
              </a:rPr>
              <a:t>Jadon Lee (jadotomato</a:t>
            </a:r>
            <a:r>
              <a:rPr i="1" lang="en" sz="1300">
                <a:solidFill>
                  <a:srgbClr val="FFFFFF"/>
                </a:solidFill>
                <a:latin typeface="Nunito"/>
                <a:ea typeface="Nunito"/>
                <a:cs typeface="Nunito"/>
                <a:sym typeface="Nunito"/>
              </a:rPr>
              <a:t>)</a:t>
            </a:r>
            <a:endParaRPr i="1" sz="1800">
              <a:solidFill>
                <a:srgbClr val="FFFFFF"/>
              </a:solidFill>
              <a:latin typeface="Nunito"/>
              <a:ea typeface="Nunito"/>
              <a:cs typeface="Nunito"/>
              <a:sym typeface="Nunito"/>
            </a:endParaRPr>
          </a:p>
        </p:txBody>
      </p:sp>
      <p:sp>
        <p:nvSpPr>
          <p:cNvPr id="484" name="Google Shape;484;p46"/>
          <p:cNvSpPr txBox="1"/>
          <p:nvPr/>
        </p:nvSpPr>
        <p:spPr>
          <a:xfrm>
            <a:off x="-50125" y="0"/>
            <a:ext cx="1092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a:t>
            </a:r>
            <a:r>
              <a:rPr lang="en" sz="2300"/>
              <a:t>📱</a:t>
            </a:r>
            <a:endParaRPr sz="2400"/>
          </a:p>
        </p:txBody>
      </p:sp>
      <p:pic>
        <p:nvPicPr>
          <p:cNvPr id="485" name="Google Shape;485;p46"/>
          <p:cNvPicPr preferRelativeResize="0"/>
          <p:nvPr/>
        </p:nvPicPr>
        <p:blipFill>
          <a:blip r:embed="rId3">
            <a:alphaModFix/>
          </a:blip>
          <a:stretch>
            <a:fillRect/>
          </a:stretch>
        </p:blipFill>
        <p:spPr>
          <a:xfrm>
            <a:off x="7201850" y="541434"/>
            <a:ext cx="825648" cy="850990"/>
          </a:xfrm>
          <a:prstGeom prst="rect">
            <a:avLst/>
          </a:prstGeom>
          <a:noFill/>
          <a:ln>
            <a:noFill/>
          </a:ln>
        </p:spPr>
      </p:pic>
      <p:pic>
        <p:nvPicPr>
          <p:cNvPr id="486" name="Google Shape;486;p46"/>
          <p:cNvPicPr preferRelativeResize="0"/>
          <p:nvPr/>
        </p:nvPicPr>
        <p:blipFill>
          <a:blip r:embed="rId4">
            <a:alphaModFix/>
          </a:blip>
          <a:stretch>
            <a:fillRect/>
          </a:stretch>
        </p:blipFill>
        <p:spPr>
          <a:xfrm>
            <a:off x="4883975" y="554100"/>
            <a:ext cx="825651" cy="825651"/>
          </a:xfrm>
          <a:prstGeom prst="rect">
            <a:avLst/>
          </a:prstGeom>
          <a:noFill/>
          <a:ln>
            <a:noFill/>
          </a:ln>
        </p:spPr>
      </p:pic>
      <p:pic>
        <p:nvPicPr>
          <p:cNvPr id="487" name="Google Shape;487;p46"/>
          <p:cNvPicPr preferRelativeResize="0"/>
          <p:nvPr/>
        </p:nvPicPr>
        <p:blipFill>
          <a:blip r:embed="rId5">
            <a:alphaModFix/>
          </a:blip>
          <a:stretch>
            <a:fillRect/>
          </a:stretch>
        </p:blipFill>
        <p:spPr>
          <a:xfrm>
            <a:off x="5410150" y="1526075"/>
            <a:ext cx="825650" cy="814675"/>
          </a:xfrm>
          <a:prstGeom prst="rect">
            <a:avLst/>
          </a:prstGeom>
          <a:noFill/>
          <a:ln>
            <a:noFill/>
          </a:ln>
        </p:spPr>
      </p:pic>
      <p:pic>
        <p:nvPicPr>
          <p:cNvPr id="488" name="Google Shape;488;p46"/>
          <p:cNvPicPr preferRelativeResize="0"/>
          <p:nvPr/>
        </p:nvPicPr>
        <p:blipFill>
          <a:blip r:embed="rId6">
            <a:alphaModFix/>
          </a:blip>
          <a:stretch>
            <a:fillRect/>
          </a:stretch>
        </p:blipFill>
        <p:spPr>
          <a:xfrm>
            <a:off x="5895875" y="526668"/>
            <a:ext cx="880500" cy="880500"/>
          </a:xfrm>
          <a:prstGeom prst="rect">
            <a:avLst/>
          </a:prstGeom>
          <a:noFill/>
          <a:ln>
            <a:noFill/>
          </a:ln>
        </p:spPr>
      </p:pic>
      <p:pic>
        <p:nvPicPr>
          <p:cNvPr id="489" name="Google Shape;489;p46"/>
          <p:cNvPicPr preferRelativeResize="0"/>
          <p:nvPr/>
        </p:nvPicPr>
        <p:blipFill>
          <a:blip r:embed="rId7">
            <a:alphaModFix/>
          </a:blip>
          <a:stretch>
            <a:fillRect/>
          </a:stretch>
        </p:blipFill>
        <p:spPr>
          <a:xfrm>
            <a:off x="8200450" y="554100"/>
            <a:ext cx="825650" cy="825650"/>
          </a:xfrm>
          <a:prstGeom prst="rect">
            <a:avLst/>
          </a:prstGeom>
          <a:noFill/>
          <a:ln>
            <a:noFill/>
          </a:ln>
        </p:spPr>
      </p:pic>
      <p:pic>
        <p:nvPicPr>
          <p:cNvPr id="490" name="Google Shape;490;p46"/>
          <p:cNvPicPr preferRelativeResize="0"/>
          <p:nvPr/>
        </p:nvPicPr>
        <p:blipFill>
          <a:blip r:embed="rId8">
            <a:alphaModFix/>
          </a:blip>
          <a:stretch>
            <a:fillRect/>
          </a:stretch>
        </p:blipFill>
        <p:spPr>
          <a:xfrm>
            <a:off x="7630225" y="1455758"/>
            <a:ext cx="955300" cy="955310"/>
          </a:xfrm>
          <a:prstGeom prst="rect">
            <a:avLst/>
          </a:prstGeom>
          <a:noFill/>
          <a:ln>
            <a:noFill/>
          </a:ln>
        </p:spPr>
      </p:pic>
      <p:pic>
        <p:nvPicPr>
          <p:cNvPr id="491" name="Google Shape;491;p46"/>
          <p:cNvPicPr preferRelativeResize="0"/>
          <p:nvPr/>
        </p:nvPicPr>
        <p:blipFill rotWithShape="1">
          <a:blip r:embed="rId9">
            <a:alphaModFix/>
          </a:blip>
          <a:srcRect b="16648" l="17958" r="0" t="12534"/>
          <a:stretch/>
        </p:blipFill>
        <p:spPr>
          <a:xfrm>
            <a:off x="5548575" y="3179075"/>
            <a:ext cx="3175375" cy="1719150"/>
          </a:xfrm>
          <a:prstGeom prst="rect">
            <a:avLst/>
          </a:prstGeom>
          <a:noFill/>
          <a:ln>
            <a:noFill/>
          </a:ln>
        </p:spPr>
      </p:pic>
      <p:pic>
        <p:nvPicPr>
          <p:cNvPr id="492" name="Google Shape;492;p46"/>
          <p:cNvPicPr preferRelativeResize="0"/>
          <p:nvPr/>
        </p:nvPicPr>
        <p:blipFill>
          <a:blip r:embed="rId10">
            <a:alphaModFix/>
          </a:blip>
          <a:stretch>
            <a:fillRect/>
          </a:stretch>
        </p:blipFill>
        <p:spPr>
          <a:xfrm rot="-847625">
            <a:off x="7924632" y="2650521"/>
            <a:ext cx="619836" cy="413213"/>
          </a:xfrm>
          <a:prstGeom prst="rect">
            <a:avLst/>
          </a:prstGeom>
          <a:noFill/>
          <a:ln>
            <a:noFill/>
          </a:ln>
        </p:spPr>
      </p:pic>
      <p:pic>
        <p:nvPicPr>
          <p:cNvPr id="493" name="Google Shape;493;p46"/>
          <p:cNvPicPr preferRelativeResize="0"/>
          <p:nvPr/>
        </p:nvPicPr>
        <p:blipFill>
          <a:blip r:embed="rId11">
            <a:alphaModFix/>
          </a:blip>
          <a:stretch>
            <a:fillRect/>
          </a:stretch>
        </p:blipFill>
        <p:spPr>
          <a:xfrm rot="1605439">
            <a:off x="7084425" y="2633684"/>
            <a:ext cx="955299" cy="446864"/>
          </a:xfrm>
          <a:prstGeom prst="rect">
            <a:avLst/>
          </a:prstGeom>
          <a:noFill/>
          <a:ln>
            <a:noFill/>
          </a:ln>
        </p:spPr>
      </p:pic>
      <p:pic>
        <p:nvPicPr>
          <p:cNvPr id="494" name="Google Shape;494;p46"/>
          <p:cNvPicPr preferRelativeResize="0"/>
          <p:nvPr/>
        </p:nvPicPr>
        <p:blipFill>
          <a:blip r:embed="rId12">
            <a:alphaModFix/>
          </a:blip>
          <a:stretch>
            <a:fillRect/>
          </a:stretch>
        </p:blipFill>
        <p:spPr>
          <a:xfrm rot="-1001655">
            <a:off x="6633561" y="2647234"/>
            <a:ext cx="613923" cy="602228"/>
          </a:xfrm>
          <a:prstGeom prst="rect">
            <a:avLst/>
          </a:prstGeom>
          <a:noFill/>
          <a:ln>
            <a:noFill/>
          </a:ln>
        </p:spPr>
      </p:pic>
      <p:pic>
        <p:nvPicPr>
          <p:cNvPr id="495" name="Google Shape;495;p46"/>
          <p:cNvPicPr preferRelativeResize="0"/>
          <p:nvPr/>
        </p:nvPicPr>
        <p:blipFill>
          <a:blip r:embed="rId13">
            <a:alphaModFix/>
          </a:blip>
          <a:stretch>
            <a:fillRect/>
          </a:stretch>
        </p:blipFill>
        <p:spPr>
          <a:xfrm rot="617585">
            <a:off x="5536435" y="2626745"/>
            <a:ext cx="1159605" cy="460764"/>
          </a:xfrm>
          <a:prstGeom prst="rect">
            <a:avLst/>
          </a:prstGeom>
          <a:noFill/>
          <a:ln>
            <a:noFill/>
          </a:ln>
        </p:spPr>
      </p:pic>
      <p:pic>
        <p:nvPicPr>
          <p:cNvPr id="496" name="Google Shape;496;p46"/>
          <p:cNvPicPr preferRelativeResize="0"/>
          <p:nvPr/>
        </p:nvPicPr>
        <p:blipFill>
          <a:blip r:embed="rId14">
            <a:alphaModFix/>
          </a:blip>
          <a:stretch>
            <a:fillRect/>
          </a:stretch>
        </p:blipFill>
        <p:spPr>
          <a:xfrm rot="-1111065">
            <a:off x="5070226" y="2914000"/>
            <a:ext cx="825652" cy="4644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500" fill="hold"/>
                                        <p:tgtEl>
                                          <p:spTgt spid="486"/>
                                        </p:tgtEl>
                                        <p:attrNameLst>
                                          <p:attrName>r</p:attrName>
                                        </p:attrNameLst>
                                      </p:cBhvr>
                                    </p:animRot>
                                  </p:childTnLst>
                                </p:cTn>
                              </p:par>
                              <p:par>
                                <p:cTn fill="hold" nodeType="withEffect" presetClass="emph" presetID="8" presetSubtype="0">
                                  <p:stCondLst>
                                    <p:cond delay="0"/>
                                  </p:stCondLst>
                                  <p:childTnLst>
                                    <p:animRot by="-21600000">
                                      <p:cBhvr>
                                        <p:cTn dur="500" fill="hold"/>
                                        <p:tgtEl>
                                          <p:spTgt spid="488"/>
                                        </p:tgtEl>
                                        <p:attrNameLst>
                                          <p:attrName>r</p:attrName>
                                        </p:attrNameLst>
                                      </p:cBhvr>
                                    </p:animRot>
                                  </p:childTnLst>
                                </p:cTn>
                              </p:par>
                              <p:par>
                                <p:cTn fill="hold" nodeType="withEffect" presetClass="emph" presetID="8" presetSubtype="0">
                                  <p:stCondLst>
                                    <p:cond delay="0"/>
                                  </p:stCondLst>
                                  <p:childTnLst>
                                    <p:animRot by="-21600000">
                                      <p:cBhvr>
                                        <p:cTn dur="500" fill="hold"/>
                                        <p:tgtEl>
                                          <p:spTgt spid="487"/>
                                        </p:tgtEl>
                                        <p:attrNameLst>
                                          <p:attrName>r</p:attrName>
                                        </p:attrNameLst>
                                      </p:cBhvr>
                                    </p:animRot>
                                  </p:childTnLst>
                                </p:cTn>
                              </p:par>
                              <p:par>
                                <p:cTn fill="hold" nodeType="withEffect" presetClass="emph" presetID="8" presetSubtype="0">
                                  <p:stCondLst>
                                    <p:cond delay="0"/>
                                  </p:stCondLst>
                                  <p:childTnLst>
                                    <p:animRot by="-21600000">
                                      <p:cBhvr>
                                        <p:cTn dur="500" fill="hold"/>
                                        <p:tgtEl>
                                          <p:spTgt spid="490"/>
                                        </p:tgtEl>
                                        <p:attrNameLst>
                                          <p:attrName>r</p:attrName>
                                        </p:attrNameLst>
                                      </p:cBhvr>
                                    </p:animRot>
                                  </p:childTnLst>
                                </p:cTn>
                              </p:par>
                              <p:par>
                                <p:cTn fill="hold" nodeType="withEffect" presetClass="emph" presetID="8" presetSubtype="0">
                                  <p:stCondLst>
                                    <p:cond delay="0"/>
                                  </p:stCondLst>
                                  <p:childTnLst>
                                    <p:animRot by="-21600000">
                                      <p:cBhvr>
                                        <p:cTn dur="500" fill="hold"/>
                                        <p:tgtEl>
                                          <p:spTgt spid="485"/>
                                        </p:tgtEl>
                                        <p:attrNameLst>
                                          <p:attrName>r</p:attrName>
                                        </p:attrNameLst>
                                      </p:cBhvr>
                                    </p:animRot>
                                  </p:childTnLst>
                                </p:cTn>
                              </p:par>
                              <p:par>
                                <p:cTn fill="hold" nodeType="withEffect" presetClass="emph" presetID="8" presetSubtype="0">
                                  <p:stCondLst>
                                    <p:cond delay="0"/>
                                  </p:stCondLst>
                                  <p:childTnLst>
                                    <p:animRot by="-21600000">
                                      <p:cBhvr>
                                        <p:cTn dur="500" fill="hold"/>
                                        <p:tgtEl>
                                          <p:spTgt spid="48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7"/>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Ready Routes</a:t>
            </a:r>
            <a:endParaRPr/>
          </a:p>
        </p:txBody>
      </p:sp>
      <p:sp>
        <p:nvSpPr>
          <p:cNvPr id="502" name="Google Shape;502;p47"/>
          <p:cNvSpPr txBox="1"/>
          <p:nvPr>
            <p:ph idx="1" type="body"/>
          </p:nvPr>
        </p:nvSpPr>
        <p:spPr>
          <a:xfrm>
            <a:off x="207225" y="1017725"/>
            <a:ext cx="32916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PMs</a:t>
            </a:r>
            <a:endParaRPr sz="1300"/>
          </a:p>
          <a:p>
            <a:pPr indent="-311150" lvl="1" marL="914400" rtl="0" algn="l">
              <a:spcBef>
                <a:spcPts val="0"/>
              </a:spcBef>
              <a:spcAft>
                <a:spcPts val="0"/>
              </a:spcAft>
              <a:buClr>
                <a:srgbClr val="CACACA"/>
              </a:buClr>
              <a:buSzPts val="1300"/>
              <a:buFont typeface="Average"/>
              <a:buChar char="○"/>
            </a:pPr>
            <a:r>
              <a:rPr lang="en" sz="1300"/>
              <a:t>Gabe Toro (.DGB_)</a:t>
            </a:r>
            <a:endParaRPr sz="1300"/>
          </a:p>
          <a:p>
            <a:pPr indent="-311150" lvl="1" marL="914400" rtl="0" algn="l">
              <a:spcBef>
                <a:spcPts val="0"/>
              </a:spcBef>
              <a:spcAft>
                <a:spcPts val="0"/>
              </a:spcAft>
              <a:buClr>
                <a:srgbClr val="CACACA"/>
              </a:buClr>
              <a:buSzPts val="1300"/>
              <a:buFont typeface="Average"/>
              <a:buChar char="○"/>
            </a:pPr>
            <a:r>
              <a:rPr lang="en" sz="1300"/>
              <a:t>Arnav Gangur (.arnav_g)</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Javascript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CSS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HTML</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Google Cloud Platform</a:t>
            </a:r>
            <a:endParaRPr sz="1100"/>
          </a:p>
          <a:p>
            <a:pPr indent="-298450" lvl="2" marL="1371600" marR="0" rtl="0" algn="l">
              <a:lnSpc>
                <a:spcPct val="115000"/>
              </a:lnSpc>
              <a:spcBef>
                <a:spcPts val="0"/>
              </a:spcBef>
              <a:spcAft>
                <a:spcPts val="0"/>
              </a:spcAft>
              <a:buClr>
                <a:srgbClr val="CACACA"/>
              </a:buClr>
              <a:buSzPts val="1100"/>
              <a:buFont typeface="Average"/>
              <a:buChar char="■"/>
            </a:pPr>
            <a:r>
              <a:rPr lang="en" sz="1100"/>
              <a:t>Maps API</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Knowledge in DS&amp;A</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Experience with JS backend or experience with HTML/CSS frontend</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Weekly meetings and 1-2 hours per week of work outside of meetings</a:t>
            </a:r>
            <a:endParaRPr sz="1100"/>
          </a:p>
        </p:txBody>
      </p:sp>
      <p:sp>
        <p:nvSpPr>
          <p:cNvPr id="503" name="Google Shape;503;p47"/>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504" name="Google Shape;504;p47"/>
          <p:cNvPicPr preferRelativeResize="0"/>
          <p:nvPr/>
        </p:nvPicPr>
        <p:blipFill rotWithShape="1">
          <a:blip r:embed="rId3">
            <a:alphaModFix/>
          </a:blip>
          <a:srcRect b="0" l="0" r="0" t="9958"/>
          <a:stretch/>
        </p:blipFill>
        <p:spPr>
          <a:xfrm>
            <a:off x="6168988" y="178173"/>
            <a:ext cx="2823824" cy="1589150"/>
          </a:xfrm>
          <a:prstGeom prst="rect">
            <a:avLst/>
          </a:prstGeom>
          <a:noFill/>
          <a:ln>
            <a:noFill/>
          </a:ln>
        </p:spPr>
      </p:pic>
      <p:pic>
        <p:nvPicPr>
          <p:cNvPr id="505" name="Google Shape;505;p47"/>
          <p:cNvPicPr preferRelativeResize="0"/>
          <p:nvPr/>
        </p:nvPicPr>
        <p:blipFill rotWithShape="1">
          <a:blip r:embed="rId4">
            <a:alphaModFix/>
          </a:blip>
          <a:srcRect b="3215" l="13631" r="12200" t="3579"/>
          <a:stretch/>
        </p:blipFill>
        <p:spPr>
          <a:xfrm>
            <a:off x="3697750" y="851037"/>
            <a:ext cx="2169700" cy="1536150"/>
          </a:xfrm>
          <a:prstGeom prst="rect">
            <a:avLst/>
          </a:prstGeom>
          <a:noFill/>
          <a:ln>
            <a:noFill/>
          </a:ln>
        </p:spPr>
      </p:pic>
      <p:pic>
        <p:nvPicPr>
          <p:cNvPr id="506" name="Google Shape;506;p47"/>
          <p:cNvPicPr preferRelativeResize="0"/>
          <p:nvPr/>
        </p:nvPicPr>
        <p:blipFill rotWithShape="1">
          <a:blip r:embed="rId5">
            <a:alphaModFix/>
          </a:blip>
          <a:srcRect b="0" l="0" r="0" t="10522"/>
          <a:stretch/>
        </p:blipFill>
        <p:spPr>
          <a:xfrm>
            <a:off x="3592075" y="2848375"/>
            <a:ext cx="2823800" cy="1579225"/>
          </a:xfrm>
          <a:prstGeom prst="rect">
            <a:avLst/>
          </a:prstGeom>
          <a:noFill/>
          <a:ln>
            <a:noFill/>
          </a:ln>
        </p:spPr>
      </p:pic>
      <p:pic>
        <p:nvPicPr>
          <p:cNvPr id="507" name="Google Shape;507;p47"/>
          <p:cNvPicPr preferRelativeResize="0"/>
          <p:nvPr/>
        </p:nvPicPr>
        <p:blipFill>
          <a:blip r:embed="rId6">
            <a:alphaModFix/>
          </a:blip>
          <a:stretch>
            <a:fillRect/>
          </a:stretch>
        </p:blipFill>
        <p:spPr>
          <a:xfrm>
            <a:off x="2200800" y="498600"/>
            <a:ext cx="702857" cy="465550"/>
          </a:xfrm>
          <a:prstGeom prst="rect">
            <a:avLst/>
          </a:prstGeom>
          <a:noFill/>
          <a:ln>
            <a:noFill/>
          </a:ln>
        </p:spPr>
      </p:pic>
      <p:pic>
        <p:nvPicPr>
          <p:cNvPr id="508" name="Google Shape;508;p47"/>
          <p:cNvPicPr preferRelativeResize="0"/>
          <p:nvPr/>
        </p:nvPicPr>
        <p:blipFill>
          <a:blip r:embed="rId7">
            <a:alphaModFix/>
          </a:blip>
          <a:stretch>
            <a:fillRect/>
          </a:stretch>
        </p:blipFill>
        <p:spPr>
          <a:xfrm>
            <a:off x="7821163" y="3039412"/>
            <a:ext cx="906276" cy="906276"/>
          </a:xfrm>
          <a:prstGeom prst="rect">
            <a:avLst/>
          </a:prstGeom>
          <a:noFill/>
          <a:ln>
            <a:noFill/>
          </a:ln>
        </p:spPr>
      </p:pic>
      <p:pic>
        <p:nvPicPr>
          <p:cNvPr id="509" name="Google Shape;509;p47"/>
          <p:cNvPicPr preferRelativeResize="0"/>
          <p:nvPr/>
        </p:nvPicPr>
        <p:blipFill>
          <a:blip r:embed="rId8">
            <a:alphaModFix/>
          </a:blip>
          <a:stretch>
            <a:fillRect/>
          </a:stretch>
        </p:blipFill>
        <p:spPr>
          <a:xfrm>
            <a:off x="6835662" y="3086613"/>
            <a:ext cx="827061" cy="906276"/>
          </a:xfrm>
          <a:prstGeom prst="rect">
            <a:avLst/>
          </a:prstGeom>
          <a:noFill/>
          <a:ln>
            <a:noFill/>
          </a:ln>
        </p:spPr>
      </p:pic>
      <p:pic>
        <p:nvPicPr>
          <p:cNvPr id="510" name="Google Shape;510;p47"/>
          <p:cNvPicPr preferRelativeResize="0"/>
          <p:nvPr/>
        </p:nvPicPr>
        <p:blipFill>
          <a:blip r:embed="rId9">
            <a:alphaModFix/>
          </a:blip>
          <a:stretch>
            <a:fillRect/>
          </a:stretch>
        </p:blipFill>
        <p:spPr>
          <a:xfrm>
            <a:off x="6509128" y="1846497"/>
            <a:ext cx="2462851" cy="1192925"/>
          </a:xfrm>
          <a:prstGeom prst="rect">
            <a:avLst/>
          </a:prstGeom>
          <a:noFill/>
          <a:ln>
            <a:noFill/>
          </a:ln>
        </p:spPr>
      </p:pic>
      <p:pic>
        <p:nvPicPr>
          <p:cNvPr id="511" name="Google Shape;511;p47"/>
          <p:cNvPicPr preferRelativeResize="0"/>
          <p:nvPr/>
        </p:nvPicPr>
        <p:blipFill>
          <a:blip r:embed="rId10">
            <a:alphaModFix/>
          </a:blip>
          <a:stretch>
            <a:fillRect/>
          </a:stretch>
        </p:blipFill>
        <p:spPr>
          <a:xfrm>
            <a:off x="7860288" y="4040102"/>
            <a:ext cx="906275" cy="906275"/>
          </a:xfrm>
          <a:prstGeom prst="rect">
            <a:avLst/>
          </a:prstGeom>
          <a:noFill/>
          <a:ln>
            <a:noFill/>
          </a:ln>
        </p:spPr>
      </p:pic>
      <p:pic>
        <p:nvPicPr>
          <p:cNvPr id="512" name="Google Shape;512;p47"/>
          <p:cNvPicPr preferRelativeResize="0"/>
          <p:nvPr/>
        </p:nvPicPr>
        <p:blipFill>
          <a:blip r:embed="rId11">
            <a:alphaModFix/>
          </a:blip>
          <a:stretch>
            <a:fillRect/>
          </a:stretch>
        </p:blipFill>
        <p:spPr>
          <a:xfrm>
            <a:off x="6835650" y="4040102"/>
            <a:ext cx="906276" cy="906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8"/>
          <p:cNvSpPr txBox="1"/>
          <p:nvPr>
            <p:ph type="title"/>
          </p:nvPr>
        </p:nvSpPr>
        <p:spPr>
          <a:xfrm>
            <a:off x="806275" y="19963"/>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AggieStudy</a:t>
            </a:r>
            <a:endParaRPr sz="4500"/>
          </a:p>
        </p:txBody>
      </p:sp>
      <p:sp>
        <p:nvSpPr>
          <p:cNvPr id="518" name="Google Shape;518;p48"/>
          <p:cNvSpPr txBox="1"/>
          <p:nvPr>
            <p:ph idx="1" type="body"/>
          </p:nvPr>
        </p:nvSpPr>
        <p:spPr>
          <a:xfrm>
            <a:off x="-97150" y="527475"/>
            <a:ext cx="3670800" cy="137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PMS</a:t>
            </a:r>
            <a:endParaRPr sz="1300"/>
          </a:p>
          <a:p>
            <a:pPr indent="-311150" lvl="1" marL="914400" rtl="0" algn="l">
              <a:spcBef>
                <a:spcPts val="0"/>
              </a:spcBef>
              <a:spcAft>
                <a:spcPts val="0"/>
              </a:spcAft>
              <a:buClr>
                <a:srgbClr val="CACACA"/>
              </a:buClr>
              <a:buSzPts val="1300"/>
              <a:buFont typeface="Average"/>
              <a:buChar char="○"/>
            </a:pPr>
            <a:r>
              <a:rPr lang="en" sz="1300"/>
              <a:t>Cam Stone (evilspoon13)</a:t>
            </a:r>
            <a:endParaRPr sz="1300"/>
          </a:p>
          <a:p>
            <a:pPr indent="-311150" lvl="1" marL="914400" rtl="0" algn="l">
              <a:spcBef>
                <a:spcPts val="0"/>
              </a:spcBef>
              <a:spcAft>
                <a:spcPts val="0"/>
              </a:spcAft>
              <a:buClr>
                <a:srgbClr val="CACACA"/>
              </a:buClr>
              <a:buSzPts val="1300"/>
              <a:buFont typeface="Average"/>
              <a:buChar char="○"/>
            </a:pPr>
            <a:r>
              <a:rPr lang="en" sz="1300"/>
              <a:t>Brayden Bailey (</a:t>
            </a:r>
            <a:r>
              <a:rPr lang="en" sz="1300"/>
              <a:t>Brayden.bailey)</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Frontend: JavaScript (React.js)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Backend: SpringBoot (Java)</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Database: PostgreSQL</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Full-Stack Web Development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1-2hrs/week</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100"/>
          </a:p>
        </p:txBody>
      </p:sp>
      <p:sp>
        <p:nvSpPr>
          <p:cNvPr id="519" name="Google Shape;519;p48"/>
          <p:cNvSpPr txBox="1"/>
          <p:nvPr/>
        </p:nvSpPr>
        <p:spPr>
          <a:xfrm>
            <a:off x="0" y="140675"/>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520" name="Google Shape;520;p48"/>
          <p:cNvPicPr preferRelativeResize="0"/>
          <p:nvPr/>
        </p:nvPicPr>
        <p:blipFill>
          <a:blip r:embed="rId3">
            <a:alphaModFix/>
          </a:blip>
          <a:stretch>
            <a:fillRect/>
          </a:stretch>
        </p:blipFill>
        <p:spPr>
          <a:xfrm>
            <a:off x="3128075" y="2392800"/>
            <a:ext cx="3185174" cy="1959751"/>
          </a:xfrm>
          <a:prstGeom prst="rect">
            <a:avLst/>
          </a:prstGeom>
          <a:noFill/>
          <a:ln>
            <a:noFill/>
          </a:ln>
        </p:spPr>
      </p:pic>
      <p:pic>
        <p:nvPicPr>
          <p:cNvPr id="521" name="Google Shape;521;p48"/>
          <p:cNvPicPr preferRelativeResize="0"/>
          <p:nvPr/>
        </p:nvPicPr>
        <p:blipFill>
          <a:blip r:embed="rId4">
            <a:alphaModFix/>
          </a:blip>
          <a:stretch>
            <a:fillRect/>
          </a:stretch>
        </p:blipFill>
        <p:spPr>
          <a:xfrm>
            <a:off x="6130650" y="2354750"/>
            <a:ext cx="2967701" cy="1378624"/>
          </a:xfrm>
          <a:prstGeom prst="rect">
            <a:avLst/>
          </a:prstGeom>
          <a:noFill/>
          <a:ln>
            <a:noFill/>
          </a:ln>
        </p:spPr>
      </p:pic>
      <p:pic>
        <p:nvPicPr>
          <p:cNvPr id="522" name="Google Shape;522;p48"/>
          <p:cNvPicPr preferRelativeResize="0"/>
          <p:nvPr/>
        </p:nvPicPr>
        <p:blipFill>
          <a:blip r:embed="rId5">
            <a:alphaModFix/>
          </a:blip>
          <a:stretch>
            <a:fillRect/>
          </a:stretch>
        </p:blipFill>
        <p:spPr>
          <a:xfrm>
            <a:off x="4611575" y="78700"/>
            <a:ext cx="4316001" cy="2276049"/>
          </a:xfrm>
          <a:prstGeom prst="rect">
            <a:avLst/>
          </a:prstGeom>
          <a:noFill/>
          <a:ln>
            <a:noFill/>
          </a:ln>
        </p:spPr>
      </p:pic>
      <p:pic>
        <p:nvPicPr>
          <p:cNvPr id="523" name="Google Shape;523;p48"/>
          <p:cNvPicPr preferRelativeResize="0"/>
          <p:nvPr/>
        </p:nvPicPr>
        <p:blipFill>
          <a:blip r:embed="rId6">
            <a:alphaModFix/>
          </a:blip>
          <a:stretch>
            <a:fillRect/>
          </a:stretch>
        </p:blipFill>
        <p:spPr>
          <a:xfrm>
            <a:off x="6707763" y="3733380"/>
            <a:ext cx="2436225" cy="1279025"/>
          </a:xfrm>
          <a:prstGeom prst="rect">
            <a:avLst/>
          </a:prstGeom>
          <a:noFill/>
          <a:ln>
            <a:noFill/>
          </a:ln>
        </p:spPr>
      </p:pic>
      <p:pic>
        <p:nvPicPr>
          <p:cNvPr id="524" name="Google Shape;524;p48"/>
          <p:cNvPicPr preferRelativeResize="0"/>
          <p:nvPr/>
        </p:nvPicPr>
        <p:blipFill>
          <a:blip r:embed="rId7">
            <a:alphaModFix/>
          </a:blip>
          <a:stretch>
            <a:fillRect/>
          </a:stretch>
        </p:blipFill>
        <p:spPr>
          <a:xfrm>
            <a:off x="3437525" y="1226697"/>
            <a:ext cx="991125" cy="991100"/>
          </a:xfrm>
          <a:prstGeom prst="rect">
            <a:avLst/>
          </a:prstGeom>
          <a:noFill/>
          <a:ln>
            <a:noFill/>
          </a:ln>
        </p:spPr>
      </p:pic>
      <p:sp>
        <p:nvSpPr>
          <p:cNvPr id="525" name="Google Shape;525;p48"/>
          <p:cNvSpPr txBox="1"/>
          <p:nvPr>
            <p:ph idx="1" type="body"/>
          </p:nvPr>
        </p:nvSpPr>
        <p:spPr>
          <a:xfrm>
            <a:off x="-418475" y="3094200"/>
            <a:ext cx="3546600" cy="32955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None/>
            </a:pPr>
            <a:r>
              <a:rPr lang="en" sz="1100"/>
              <a:t>AggieStudy is a one-stop website for Aggies to study for their exams! From previous year exams to study materials from each professor, we are aiming to make an interactive and easy to use website to study for any course at Texas A&amp;M. This project is solely for fun and we welcome any </a:t>
            </a:r>
            <a:r>
              <a:rPr lang="en" sz="1100"/>
              <a:t>experience level! Check out the github to see progress that has already been made: https://github.com/kcplAgs/AggieStudy</a:t>
            </a:r>
            <a:endParaRPr sz="1100"/>
          </a:p>
        </p:txBody>
      </p:sp>
      <p:pic>
        <p:nvPicPr>
          <p:cNvPr id="526" name="Google Shape;526;p48"/>
          <p:cNvPicPr preferRelativeResize="0"/>
          <p:nvPr/>
        </p:nvPicPr>
        <p:blipFill>
          <a:blip r:embed="rId8">
            <a:alphaModFix/>
          </a:blip>
          <a:stretch>
            <a:fillRect/>
          </a:stretch>
        </p:blipFill>
        <p:spPr>
          <a:xfrm>
            <a:off x="3391874" y="-575800"/>
            <a:ext cx="991125" cy="1764233"/>
          </a:xfrm>
          <a:prstGeom prst="rect">
            <a:avLst/>
          </a:prstGeom>
          <a:noFill/>
          <a:ln>
            <a:noFill/>
          </a:ln>
        </p:spPr>
      </p:pic>
      <p:pic>
        <p:nvPicPr>
          <p:cNvPr id="527" name="Google Shape;527;p48"/>
          <p:cNvPicPr preferRelativeResize="0"/>
          <p:nvPr/>
        </p:nvPicPr>
        <p:blipFill>
          <a:blip r:embed="rId9">
            <a:alphaModFix/>
          </a:blip>
          <a:stretch>
            <a:fillRect/>
          </a:stretch>
        </p:blipFill>
        <p:spPr>
          <a:xfrm>
            <a:off x="4868700" y="3861838"/>
            <a:ext cx="991125" cy="102209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1" name="Shape 531"/>
        <p:cNvGrpSpPr/>
        <p:nvPr/>
      </p:nvGrpSpPr>
      <p:grpSpPr>
        <a:xfrm>
          <a:off x="0" y="0"/>
          <a:ext cx="0" cy="0"/>
          <a:chOff x="0" y="0"/>
          <a:chExt cx="0" cy="0"/>
        </a:xfrm>
      </p:grpSpPr>
      <p:sp>
        <p:nvSpPr>
          <p:cNvPr id="532" name="Google Shape;532;p49"/>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from the STEM</a:t>
            </a:r>
            <a:endParaRPr/>
          </a:p>
        </p:txBody>
      </p:sp>
      <p:sp>
        <p:nvSpPr>
          <p:cNvPr id="533" name="Google Shape;533;p49"/>
          <p:cNvSpPr txBox="1"/>
          <p:nvPr>
            <p:ph idx="1" type="body"/>
          </p:nvPr>
        </p:nvSpPr>
        <p:spPr>
          <a:xfrm>
            <a:off x="263700" y="2142675"/>
            <a:ext cx="3670800" cy="24144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CACACA"/>
              </a:buClr>
              <a:buSzPts val="1300"/>
              <a:buFont typeface="Average"/>
              <a:buChar char="●"/>
            </a:pPr>
            <a:r>
              <a:rPr lang="en" sz="1300">
                <a:solidFill>
                  <a:srgbClr val="CACACA"/>
                </a:solidFill>
              </a:rPr>
              <a:t>Technology/Languages/Libraries</a:t>
            </a:r>
            <a:endParaRPr sz="1300">
              <a:solidFill>
                <a:srgbClr val="CACACA"/>
              </a:solidFill>
            </a:endParaRPr>
          </a:p>
          <a:p>
            <a:pPr indent="-311150" lvl="1" marL="914400" marR="0" rtl="0" algn="l">
              <a:lnSpc>
                <a:spcPct val="115000"/>
              </a:lnSpc>
              <a:spcBef>
                <a:spcPts val="0"/>
              </a:spcBef>
              <a:spcAft>
                <a:spcPts val="0"/>
              </a:spcAft>
              <a:buClr>
                <a:srgbClr val="CACACA"/>
              </a:buClr>
              <a:buSzPts val="1300"/>
              <a:buFont typeface="Average"/>
              <a:buChar char="○"/>
            </a:pPr>
            <a:r>
              <a:rPr lang="en" sz="1300">
                <a:solidFill>
                  <a:srgbClr val="CACACA"/>
                </a:solidFill>
              </a:rPr>
              <a:t>Next.js Typescript, PostgreSQL, Strapi, Framer Motion, OpenAI API</a:t>
            </a:r>
            <a:endParaRPr sz="1300">
              <a:solidFill>
                <a:srgbClr val="CACACA"/>
              </a:solidFill>
            </a:endParaRPr>
          </a:p>
          <a:p>
            <a:pPr indent="-311150" lvl="0" marL="457200" marR="0" rtl="0" algn="l">
              <a:lnSpc>
                <a:spcPct val="115000"/>
              </a:lnSpc>
              <a:spcBef>
                <a:spcPts val="0"/>
              </a:spcBef>
              <a:spcAft>
                <a:spcPts val="0"/>
              </a:spcAft>
              <a:buClr>
                <a:srgbClr val="CACACA"/>
              </a:buClr>
              <a:buSzPts val="1300"/>
              <a:buFont typeface="Average"/>
              <a:buChar char="●"/>
            </a:pPr>
            <a:r>
              <a:rPr lang="en" sz="1300">
                <a:solidFill>
                  <a:srgbClr val="CACACA"/>
                </a:solidFill>
              </a:rPr>
              <a:t>Skills you will learn</a:t>
            </a:r>
            <a:endParaRPr sz="1300">
              <a:solidFill>
                <a:srgbClr val="CACACA"/>
              </a:solidFill>
            </a:endParaRPr>
          </a:p>
          <a:p>
            <a:pPr indent="-311150" lvl="1" marL="914400" marR="0" rtl="0" algn="l">
              <a:lnSpc>
                <a:spcPct val="115000"/>
              </a:lnSpc>
              <a:spcBef>
                <a:spcPts val="0"/>
              </a:spcBef>
              <a:spcAft>
                <a:spcPts val="0"/>
              </a:spcAft>
              <a:buClr>
                <a:srgbClr val="CACACA"/>
              </a:buClr>
              <a:buSzPts val="1300"/>
              <a:buFont typeface="Average"/>
              <a:buChar char="○"/>
            </a:pPr>
            <a:r>
              <a:rPr lang="en" sz="1300">
                <a:solidFill>
                  <a:srgbClr val="CACACA"/>
                </a:solidFill>
              </a:rPr>
              <a:t>Full Stack Web Dev</a:t>
            </a:r>
            <a:endParaRPr sz="1300">
              <a:solidFill>
                <a:srgbClr val="CACACA"/>
              </a:solidFill>
            </a:endParaRPr>
          </a:p>
          <a:p>
            <a:pPr indent="-311150" lvl="1" marL="914400" marR="0" rtl="0" algn="l">
              <a:lnSpc>
                <a:spcPct val="115000"/>
              </a:lnSpc>
              <a:spcBef>
                <a:spcPts val="0"/>
              </a:spcBef>
              <a:spcAft>
                <a:spcPts val="0"/>
              </a:spcAft>
              <a:buClr>
                <a:srgbClr val="CACACA"/>
              </a:buClr>
              <a:buSzPts val="1300"/>
              <a:buFont typeface="Average"/>
              <a:buChar char="○"/>
            </a:pPr>
            <a:r>
              <a:rPr lang="en" sz="1300">
                <a:solidFill>
                  <a:srgbClr val="CACACA"/>
                </a:solidFill>
              </a:rPr>
              <a:t>Web AI integration</a:t>
            </a:r>
            <a:endParaRPr sz="1300">
              <a:solidFill>
                <a:srgbClr val="CACACA"/>
              </a:solidFill>
            </a:endParaRPr>
          </a:p>
          <a:p>
            <a:pPr indent="-311150" lvl="1" marL="914400" marR="0" rtl="0" algn="l">
              <a:lnSpc>
                <a:spcPct val="115000"/>
              </a:lnSpc>
              <a:spcBef>
                <a:spcPts val="0"/>
              </a:spcBef>
              <a:spcAft>
                <a:spcPts val="0"/>
              </a:spcAft>
              <a:buClr>
                <a:srgbClr val="CACACA"/>
              </a:buClr>
              <a:buSzPts val="1300"/>
              <a:buFont typeface="Average"/>
              <a:buChar char="○"/>
            </a:pPr>
            <a:r>
              <a:rPr lang="en" sz="1300">
                <a:solidFill>
                  <a:srgbClr val="CACACA"/>
                </a:solidFill>
              </a:rPr>
              <a:t>Web Animation/UI</a:t>
            </a:r>
            <a:endParaRPr sz="1300">
              <a:solidFill>
                <a:srgbClr val="CACACA"/>
              </a:solidFill>
            </a:endParaRPr>
          </a:p>
          <a:p>
            <a:pPr indent="-311150" lvl="0" marL="457200" marR="0" rtl="0" algn="l">
              <a:lnSpc>
                <a:spcPct val="115000"/>
              </a:lnSpc>
              <a:spcBef>
                <a:spcPts val="0"/>
              </a:spcBef>
              <a:spcAft>
                <a:spcPts val="0"/>
              </a:spcAft>
              <a:buClr>
                <a:srgbClr val="CACACA"/>
              </a:buClr>
              <a:buSzPts val="1300"/>
              <a:buFont typeface="Average"/>
              <a:buChar char="●"/>
            </a:pPr>
            <a:r>
              <a:rPr lang="en" sz="1300">
                <a:solidFill>
                  <a:srgbClr val="CACACA"/>
                </a:solidFill>
              </a:rPr>
              <a:t>Expectations</a:t>
            </a:r>
            <a:endParaRPr sz="1300">
              <a:solidFill>
                <a:srgbClr val="CACACA"/>
              </a:solidFill>
            </a:endParaRPr>
          </a:p>
          <a:p>
            <a:pPr indent="-311150" lvl="1" marL="914400" marR="0" rtl="0" algn="l">
              <a:lnSpc>
                <a:spcPct val="115000"/>
              </a:lnSpc>
              <a:spcBef>
                <a:spcPts val="0"/>
              </a:spcBef>
              <a:spcAft>
                <a:spcPts val="0"/>
              </a:spcAft>
              <a:buClr>
                <a:srgbClr val="CACACA"/>
              </a:buClr>
              <a:buSzPts val="1300"/>
              <a:buFont typeface="Average"/>
              <a:buChar char="○"/>
            </a:pPr>
            <a:r>
              <a:rPr lang="en" sz="1300">
                <a:solidFill>
                  <a:srgbClr val="CACACA"/>
                </a:solidFill>
              </a:rPr>
              <a:t>Passion to Learn</a:t>
            </a:r>
            <a:endParaRPr sz="1300">
              <a:solidFill>
                <a:srgbClr val="CACACA"/>
              </a:solidFill>
            </a:endParaRPr>
          </a:p>
          <a:p>
            <a:pPr indent="-311150" lvl="1" marL="914400" marR="0" rtl="0" algn="l">
              <a:lnSpc>
                <a:spcPct val="115000"/>
              </a:lnSpc>
              <a:spcBef>
                <a:spcPts val="0"/>
              </a:spcBef>
              <a:spcAft>
                <a:spcPts val="0"/>
              </a:spcAft>
              <a:buClr>
                <a:srgbClr val="CACACA"/>
              </a:buClr>
              <a:buSzPts val="1300"/>
              <a:buFont typeface="Average"/>
              <a:buChar char="○"/>
            </a:pPr>
            <a:r>
              <a:rPr lang="en" sz="1300">
                <a:solidFill>
                  <a:srgbClr val="CACACA"/>
                </a:solidFill>
              </a:rPr>
              <a:t>2hr per week commitment</a:t>
            </a:r>
            <a:endParaRPr sz="1300">
              <a:solidFill>
                <a:srgbClr val="CACACA"/>
              </a:solidFill>
            </a:endParaRPr>
          </a:p>
        </p:txBody>
      </p:sp>
      <p:sp>
        <p:nvSpPr>
          <p:cNvPr id="534" name="Google Shape;534;p49"/>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sp>
        <p:nvSpPr>
          <p:cNvPr id="535" name="Google Shape;535;p49"/>
          <p:cNvSpPr txBox="1"/>
          <p:nvPr/>
        </p:nvSpPr>
        <p:spPr>
          <a:xfrm>
            <a:off x="493900" y="952275"/>
            <a:ext cx="3396900" cy="11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CACACA"/>
                </a:solidFill>
                <a:latin typeface="Nunito"/>
                <a:ea typeface="Nunito"/>
                <a:cs typeface="Nunito"/>
                <a:sym typeface="Nunito"/>
              </a:rPr>
              <a:t>Starting from the STEM is a full stack web application </a:t>
            </a:r>
            <a:r>
              <a:rPr lang="en" sz="1300">
                <a:solidFill>
                  <a:srgbClr val="CACACA"/>
                </a:solidFill>
                <a:latin typeface="Nunito"/>
                <a:ea typeface="Nunito"/>
                <a:cs typeface="Nunito"/>
                <a:sym typeface="Nunito"/>
              </a:rPr>
              <a:t>designed to teach STEM from a ground up approach.This app embeds good study techniques and AI directly into the course material.</a:t>
            </a:r>
            <a:endParaRPr sz="1300">
              <a:solidFill>
                <a:srgbClr val="CACACA"/>
              </a:solidFill>
              <a:latin typeface="Nunito"/>
              <a:ea typeface="Nunito"/>
              <a:cs typeface="Nunito"/>
              <a:sym typeface="Nunito"/>
            </a:endParaRPr>
          </a:p>
        </p:txBody>
      </p:sp>
      <p:pic>
        <p:nvPicPr>
          <p:cNvPr id="536" name="Google Shape;536;p49"/>
          <p:cNvPicPr preferRelativeResize="0"/>
          <p:nvPr/>
        </p:nvPicPr>
        <p:blipFill rotWithShape="1">
          <a:blip r:embed="rId3">
            <a:alphaModFix/>
          </a:blip>
          <a:srcRect b="3199" l="1790" r="-1789" t="-3200"/>
          <a:stretch/>
        </p:blipFill>
        <p:spPr>
          <a:xfrm>
            <a:off x="7398325" y="53525"/>
            <a:ext cx="1628775" cy="1600200"/>
          </a:xfrm>
          <a:prstGeom prst="rect">
            <a:avLst/>
          </a:prstGeom>
          <a:noFill/>
          <a:ln>
            <a:noFill/>
          </a:ln>
        </p:spPr>
      </p:pic>
      <p:sp>
        <p:nvSpPr>
          <p:cNvPr id="537" name="Google Shape;537;p49"/>
          <p:cNvSpPr txBox="1"/>
          <p:nvPr/>
        </p:nvSpPr>
        <p:spPr>
          <a:xfrm>
            <a:off x="3668900" y="53525"/>
            <a:ext cx="29130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ACACA"/>
                </a:solidFill>
                <a:latin typeface="Nunito"/>
                <a:ea typeface="Nunito"/>
                <a:cs typeface="Nunito"/>
                <a:sym typeface="Nunito"/>
              </a:rPr>
              <a:t>PM: Justin Garrity (scb)</a:t>
            </a:r>
            <a:endParaRPr sz="1800">
              <a:solidFill>
                <a:srgbClr val="CACACA"/>
              </a:solidFill>
              <a:latin typeface="Nunito"/>
              <a:ea typeface="Nunito"/>
              <a:cs typeface="Nunito"/>
              <a:sym typeface="Nunito"/>
            </a:endParaRPr>
          </a:p>
          <a:p>
            <a:pPr indent="0" lvl="0" marL="0" rtl="0" algn="l">
              <a:spcBef>
                <a:spcPts val="0"/>
              </a:spcBef>
              <a:spcAft>
                <a:spcPts val="0"/>
              </a:spcAft>
              <a:buNone/>
            </a:pPr>
            <a:r>
              <a:rPr lang="en" sz="1800">
                <a:solidFill>
                  <a:srgbClr val="CACACA"/>
                </a:solidFill>
                <a:latin typeface="Nunito"/>
                <a:ea typeface="Nunito"/>
                <a:cs typeface="Nunito"/>
                <a:sym typeface="Nunito"/>
              </a:rPr>
              <a:t>CO-PM: Looking For One</a:t>
            </a:r>
            <a:endParaRPr sz="1800">
              <a:solidFill>
                <a:srgbClr val="CACACA"/>
              </a:solidFill>
              <a:latin typeface="Nunito"/>
              <a:ea typeface="Nunito"/>
              <a:cs typeface="Nunito"/>
              <a:sym typeface="Nunito"/>
            </a:endParaRPr>
          </a:p>
        </p:txBody>
      </p:sp>
      <p:pic>
        <p:nvPicPr>
          <p:cNvPr id="538" name="Google Shape;538;p49"/>
          <p:cNvPicPr preferRelativeResize="0"/>
          <p:nvPr/>
        </p:nvPicPr>
        <p:blipFill>
          <a:blip r:embed="rId4">
            <a:alphaModFix/>
          </a:blip>
          <a:stretch>
            <a:fillRect/>
          </a:stretch>
        </p:blipFill>
        <p:spPr>
          <a:xfrm>
            <a:off x="6512750" y="710788"/>
            <a:ext cx="825651" cy="825651"/>
          </a:xfrm>
          <a:prstGeom prst="rect">
            <a:avLst/>
          </a:prstGeom>
          <a:noFill/>
          <a:ln>
            <a:noFill/>
          </a:ln>
        </p:spPr>
      </p:pic>
      <p:pic>
        <p:nvPicPr>
          <p:cNvPr id="539" name="Google Shape;539;p49"/>
          <p:cNvPicPr preferRelativeResize="0"/>
          <p:nvPr/>
        </p:nvPicPr>
        <p:blipFill>
          <a:blip r:embed="rId5">
            <a:alphaModFix/>
          </a:blip>
          <a:stretch>
            <a:fillRect/>
          </a:stretch>
        </p:blipFill>
        <p:spPr>
          <a:xfrm>
            <a:off x="4311012" y="580837"/>
            <a:ext cx="1628774" cy="1085567"/>
          </a:xfrm>
          <a:prstGeom prst="rect">
            <a:avLst/>
          </a:prstGeom>
          <a:noFill/>
          <a:ln>
            <a:noFill/>
          </a:ln>
        </p:spPr>
      </p:pic>
      <p:pic>
        <p:nvPicPr>
          <p:cNvPr id="540" name="Google Shape;540;p49"/>
          <p:cNvPicPr preferRelativeResize="0"/>
          <p:nvPr/>
        </p:nvPicPr>
        <p:blipFill>
          <a:blip r:embed="rId6">
            <a:alphaModFix/>
          </a:blip>
          <a:stretch>
            <a:fillRect/>
          </a:stretch>
        </p:blipFill>
        <p:spPr>
          <a:xfrm>
            <a:off x="5627188" y="698121"/>
            <a:ext cx="825648" cy="850990"/>
          </a:xfrm>
          <a:prstGeom prst="rect">
            <a:avLst/>
          </a:prstGeom>
          <a:noFill/>
          <a:ln>
            <a:noFill/>
          </a:ln>
        </p:spPr>
      </p:pic>
      <p:pic>
        <p:nvPicPr>
          <p:cNvPr id="541" name="Google Shape;541;p49"/>
          <p:cNvPicPr preferRelativeResize="0"/>
          <p:nvPr/>
        </p:nvPicPr>
        <p:blipFill>
          <a:blip r:embed="rId7">
            <a:alphaModFix/>
          </a:blip>
          <a:stretch>
            <a:fillRect/>
          </a:stretch>
        </p:blipFill>
        <p:spPr>
          <a:xfrm>
            <a:off x="6419425" y="3507550"/>
            <a:ext cx="2724574" cy="1600201"/>
          </a:xfrm>
          <a:prstGeom prst="rect">
            <a:avLst/>
          </a:prstGeom>
          <a:noFill/>
          <a:ln>
            <a:noFill/>
          </a:ln>
        </p:spPr>
      </p:pic>
      <p:pic>
        <p:nvPicPr>
          <p:cNvPr id="542" name="Google Shape;542;p49"/>
          <p:cNvPicPr preferRelativeResize="0"/>
          <p:nvPr/>
        </p:nvPicPr>
        <p:blipFill>
          <a:blip r:embed="rId8">
            <a:alphaModFix/>
          </a:blip>
          <a:stretch>
            <a:fillRect/>
          </a:stretch>
        </p:blipFill>
        <p:spPr>
          <a:xfrm>
            <a:off x="6419425" y="1775300"/>
            <a:ext cx="2724574" cy="1683150"/>
          </a:xfrm>
          <a:prstGeom prst="rect">
            <a:avLst/>
          </a:prstGeom>
          <a:noFill/>
          <a:ln>
            <a:noFill/>
          </a:ln>
        </p:spPr>
      </p:pic>
      <p:pic>
        <p:nvPicPr>
          <p:cNvPr descr="Limits and Continuity | Mathematics Centre" id="543" name="Google Shape;543;p49"/>
          <p:cNvPicPr preferRelativeResize="0"/>
          <p:nvPr/>
        </p:nvPicPr>
        <p:blipFill>
          <a:blip r:embed="rId9">
            <a:alphaModFix/>
          </a:blip>
          <a:stretch>
            <a:fillRect/>
          </a:stretch>
        </p:blipFill>
        <p:spPr>
          <a:xfrm>
            <a:off x="3978125" y="3458450"/>
            <a:ext cx="2397680" cy="1600200"/>
          </a:xfrm>
          <a:prstGeom prst="rect">
            <a:avLst/>
          </a:prstGeom>
          <a:noFill/>
          <a:ln>
            <a:noFill/>
          </a:ln>
        </p:spPr>
      </p:pic>
      <p:pic>
        <p:nvPicPr>
          <p:cNvPr descr="Strapi&quot; Icon - Download for free – Iconduck" id="544" name="Google Shape;544;p49"/>
          <p:cNvPicPr preferRelativeResize="0"/>
          <p:nvPr/>
        </p:nvPicPr>
        <p:blipFill>
          <a:blip r:embed="rId10">
            <a:alphaModFix/>
          </a:blip>
          <a:stretch>
            <a:fillRect/>
          </a:stretch>
        </p:blipFill>
        <p:spPr>
          <a:xfrm>
            <a:off x="3934500" y="815400"/>
            <a:ext cx="747200" cy="737290"/>
          </a:xfrm>
          <a:prstGeom prst="rect">
            <a:avLst/>
          </a:prstGeom>
          <a:noFill/>
          <a:ln>
            <a:noFill/>
          </a:ln>
        </p:spPr>
      </p:pic>
      <p:pic>
        <p:nvPicPr>
          <p:cNvPr descr="Alex Pettitt: Classical Mechanics II" id="545" name="Google Shape;545;p49"/>
          <p:cNvPicPr preferRelativeResize="0"/>
          <p:nvPr/>
        </p:nvPicPr>
        <p:blipFill>
          <a:blip r:embed="rId11">
            <a:alphaModFix/>
          </a:blip>
          <a:stretch>
            <a:fillRect/>
          </a:stretch>
        </p:blipFill>
        <p:spPr>
          <a:xfrm>
            <a:off x="4015061" y="1971000"/>
            <a:ext cx="2323801" cy="1395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32"/>
        </a:solidFill>
      </p:bgPr>
    </p:bg>
    <p:spTree>
      <p:nvGrpSpPr>
        <p:cNvPr id="549" name="Shape 549"/>
        <p:cNvGrpSpPr/>
        <p:nvPr/>
      </p:nvGrpSpPr>
      <p:grpSpPr>
        <a:xfrm>
          <a:off x="0" y="0"/>
          <a:ext cx="0" cy="0"/>
          <a:chOff x="0" y="0"/>
          <a:chExt cx="0" cy="0"/>
        </a:xfrm>
      </p:grpSpPr>
      <p:sp>
        <p:nvSpPr>
          <p:cNvPr id="550" name="Google Shape;550;p50"/>
          <p:cNvSpPr txBox="1"/>
          <p:nvPr>
            <p:ph type="title"/>
          </p:nvPr>
        </p:nvSpPr>
        <p:spPr>
          <a:xfrm>
            <a:off x="311700" y="26720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Survivor Sports League</a:t>
            </a:r>
            <a:endParaRPr/>
          </a:p>
        </p:txBody>
      </p:sp>
      <p:sp>
        <p:nvSpPr>
          <p:cNvPr id="551" name="Google Shape;551;p50"/>
          <p:cNvSpPr txBox="1"/>
          <p:nvPr>
            <p:ph idx="1" type="body"/>
          </p:nvPr>
        </p:nvSpPr>
        <p:spPr>
          <a:xfrm>
            <a:off x="213300" y="839888"/>
            <a:ext cx="3753000" cy="412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verage"/>
              <a:buChar char="●"/>
            </a:pPr>
            <a:r>
              <a:rPr lang="en" sz="1300">
                <a:solidFill>
                  <a:schemeClr val="dk1"/>
                </a:solidFill>
              </a:rPr>
              <a:t>PM</a:t>
            </a:r>
            <a:endParaRPr sz="1300">
              <a:solidFill>
                <a:schemeClr val="dk1"/>
              </a:solidFill>
            </a:endParaRPr>
          </a:p>
          <a:p>
            <a:pPr indent="-311150" lvl="1" marL="914400" rtl="0" algn="l">
              <a:spcBef>
                <a:spcPts val="0"/>
              </a:spcBef>
              <a:spcAft>
                <a:spcPts val="0"/>
              </a:spcAft>
              <a:buClr>
                <a:schemeClr val="dk1"/>
              </a:buClr>
              <a:buSzPts val="1300"/>
              <a:buFont typeface="Average"/>
              <a:buChar char="○"/>
            </a:pPr>
            <a:r>
              <a:rPr lang="en" sz="1300">
                <a:solidFill>
                  <a:schemeClr val="dk1"/>
                </a:solidFill>
              </a:rPr>
              <a:t>Jason Garcia (JsirG)</a:t>
            </a:r>
            <a:endParaRPr sz="1300">
              <a:solidFill>
                <a:schemeClr val="dk1"/>
              </a:solidFill>
            </a:endParaRPr>
          </a:p>
          <a:p>
            <a:pPr indent="-311150" lvl="1" marL="914400" rtl="0" algn="l">
              <a:spcBef>
                <a:spcPts val="0"/>
              </a:spcBef>
              <a:spcAft>
                <a:spcPts val="0"/>
              </a:spcAft>
              <a:buClr>
                <a:schemeClr val="dk1"/>
              </a:buClr>
              <a:buSzPts val="1300"/>
              <a:buFont typeface="Average"/>
              <a:buChar char="○"/>
            </a:pPr>
            <a:r>
              <a:rPr lang="en" sz="1300">
                <a:solidFill>
                  <a:schemeClr val="dk1"/>
                </a:solidFill>
              </a:rPr>
              <a:t>Eduardo Enriquez (AirplaneCakes)</a:t>
            </a:r>
            <a:endParaRPr sz="1300">
              <a:solidFill>
                <a:schemeClr val="dk1"/>
              </a:solidFill>
            </a:endParaRPr>
          </a:p>
          <a:p>
            <a:pPr indent="-311150" lvl="1" marL="914400" rtl="0" algn="l">
              <a:spcBef>
                <a:spcPts val="0"/>
              </a:spcBef>
              <a:spcAft>
                <a:spcPts val="0"/>
              </a:spcAft>
              <a:buClr>
                <a:schemeClr val="dk1"/>
              </a:buClr>
              <a:buSzPts val="1300"/>
              <a:buFont typeface="Average"/>
              <a:buChar char="○"/>
            </a:pPr>
            <a:r>
              <a:rPr lang="en" sz="1300">
                <a:solidFill>
                  <a:schemeClr val="dk1"/>
                </a:solidFill>
              </a:rPr>
              <a:t>Looking for one more!</a:t>
            </a:r>
            <a:endParaRPr sz="13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Technology/Languages/Libraries</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C++, HTML, JavaScript</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GitHub, Figma, React</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Node.js, MongoDB, Sportradar API</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Skills you will learn</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Full-stack web development</a:t>
            </a:r>
            <a:endParaRPr sz="11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How to win your fantasy football league ;)</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Expectations</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1-3 hours per week</a:t>
            </a:r>
            <a:endParaRPr sz="1100">
              <a:solidFill>
                <a:schemeClr val="dk1"/>
              </a:solidFill>
            </a:endParaRPr>
          </a:p>
          <a:p>
            <a:pPr indent="-311150" lvl="0" marL="457200" marR="0" rtl="0" algn="l">
              <a:lnSpc>
                <a:spcPct val="115000"/>
              </a:lnSpc>
              <a:spcBef>
                <a:spcPts val="0"/>
              </a:spcBef>
              <a:spcAft>
                <a:spcPts val="0"/>
              </a:spcAft>
              <a:buClr>
                <a:schemeClr val="dk1"/>
              </a:buClr>
              <a:buSzPts val="1300"/>
              <a:buFont typeface="Average"/>
              <a:buChar char="●"/>
            </a:pPr>
            <a:r>
              <a:rPr lang="en" sz="1300">
                <a:solidFill>
                  <a:schemeClr val="dk1"/>
                </a:solidFill>
              </a:rPr>
              <a:t>Additional Information</a:t>
            </a:r>
            <a:endParaRPr sz="1300">
              <a:solidFill>
                <a:schemeClr val="dk1"/>
              </a:solidFill>
            </a:endParaRPr>
          </a:p>
          <a:p>
            <a:pPr indent="-298450" lvl="1" marL="914400" marR="0" rtl="0" algn="l">
              <a:lnSpc>
                <a:spcPct val="115000"/>
              </a:lnSpc>
              <a:spcBef>
                <a:spcPts val="0"/>
              </a:spcBef>
              <a:spcAft>
                <a:spcPts val="0"/>
              </a:spcAft>
              <a:buClr>
                <a:schemeClr val="dk1"/>
              </a:buClr>
              <a:buSzPts val="1100"/>
              <a:buFont typeface="Average"/>
              <a:buChar char="○"/>
            </a:pPr>
            <a:r>
              <a:rPr lang="en" sz="1100">
                <a:solidFill>
                  <a:schemeClr val="dk1"/>
                </a:solidFill>
              </a:rPr>
              <a:t>Survivor Sports League is a fantasy-sports like app but intended for the more casual audience. We are starting from scratch this semester, so there will be a lot of learning but we hope to have lots of fun with this project!</a:t>
            </a:r>
            <a:endParaRPr sz="1100">
              <a:solidFill>
                <a:schemeClr val="dk1"/>
              </a:solidFill>
            </a:endParaRPr>
          </a:p>
        </p:txBody>
      </p:sp>
      <p:sp>
        <p:nvSpPr>
          <p:cNvPr id="552" name="Google Shape;552;p50"/>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553" name="Google Shape;553;p50"/>
          <p:cNvPicPr preferRelativeResize="0"/>
          <p:nvPr/>
        </p:nvPicPr>
        <p:blipFill>
          <a:blip r:embed="rId3">
            <a:alphaModFix/>
          </a:blip>
          <a:stretch>
            <a:fillRect/>
          </a:stretch>
        </p:blipFill>
        <p:spPr>
          <a:xfrm>
            <a:off x="4214524" y="1267251"/>
            <a:ext cx="3356938" cy="2609001"/>
          </a:xfrm>
          <a:prstGeom prst="rect">
            <a:avLst/>
          </a:prstGeom>
          <a:noFill/>
          <a:ln>
            <a:noFill/>
          </a:ln>
        </p:spPr>
      </p:pic>
      <p:pic>
        <p:nvPicPr>
          <p:cNvPr id="554" name="Google Shape;554;p50"/>
          <p:cNvPicPr preferRelativeResize="0"/>
          <p:nvPr/>
        </p:nvPicPr>
        <p:blipFill>
          <a:blip r:embed="rId4">
            <a:alphaModFix/>
          </a:blip>
          <a:stretch>
            <a:fillRect/>
          </a:stretch>
        </p:blipFill>
        <p:spPr>
          <a:xfrm>
            <a:off x="7888075" y="2192975"/>
            <a:ext cx="802175" cy="730500"/>
          </a:xfrm>
          <a:prstGeom prst="rect">
            <a:avLst/>
          </a:prstGeom>
          <a:noFill/>
          <a:ln>
            <a:noFill/>
          </a:ln>
        </p:spPr>
      </p:pic>
      <p:pic>
        <p:nvPicPr>
          <p:cNvPr id="555" name="Google Shape;555;p50"/>
          <p:cNvPicPr preferRelativeResize="0"/>
          <p:nvPr/>
        </p:nvPicPr>
        <p:blipFill>
          <a:blip r:embed="rId5">
            <a:alphaModFix/>
          </a:blip>
          <a:stretch>
            <a:fillRect/>
          </a:stretch>
        </p:blipFill>
        <p:spPr>
          <a:xfrm>
            <a:off x="7888075" y="3074076"/>
            <a:ext cx="802175" cy="802175"/>
          </a:xfrm>
          <a:prstGeom prst="rect">
            <a:avLst/>
          </a:prstGeom>
          <a:noFill/>
          <a:ln>
            <a:noFill/>
          </a:ln>
        </p:spPr>
      </p:pic>
      <p:pic>
        <p:nvPicPr>
          <p:cNvPr id="556" name="Google Shape;556;p50"/>
          <p:cNvPicPr preferRelativeResize="0"/>
          <p:nvPr/>
        </p:nvPicPr>
        <p:blipFill>
          <a:blip r:embed="rId6">
            <a:alphaModFix/>
          </a:blip>
          <a:stretch>
            <a:fillRect/>
          </a:stretch>
        </p:blipFill>
        <p:spPr>
          <a:xfrm>
            <a:off x="7888075" y="1267248"/>
            <a:ext cx="802175" cy="802175"/>
          </a:xfrm>
          <a:prstGeom prst="rect">
            <a:avLst/>
          </a:prstGeom>
          <a:noFill/>
          <a:ln>
            <a:noFill/>
          </a:ln>
        </p:spPr>
      </p:pic>
      <p:pic>
        <p:nvPicPr>
          <p:cNvPr id="557" name="Google Shape;557;p50"/>
          <p:cNvPicPr preferRelativeResize="0"/>
          <p:nvPr/>
        </p:nvPicPr>
        <p:blipFill>
          <a:blip r:embed="rId7">
            <a:alphaModFix/>
          </a:blip>
          <a:stretch>
            <a:fillRect/>
          </a:stretch>
        </p:blipFill>
        <p:spPr>
          <a:xfrm>
            <a:off x="4572000" y="4194173"/>
            <a:ext cx="2857500" cy="476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1"/>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SyllabiSurplus</a:t>
            </a:r>
            <a:endParaRPr/>
          </a:p>
        </p:txBody>
      </p:sp>
      <p:sp>
        <p:nvSpPr>
          <p:cNvPr id="563" name="Google Shape;563;p51"/>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 Ayo Aina (_ayoaina26)</a:t>
            </a:r>
            <a:endParaRPr sz="1300"/>
          </a:p>
          <a:p>
            <a:pPr indent="-311150" lvl="0" marL="457200" rtl="0" algn="l">
              <a:spcBef>
                <a:spcPts val="0"/>
              </a:spcBef>
              <a:spcAft>
                <a:spcPts val="0"/>
              </a:spcAft>
              <a:buClr>
                <a:srgbClr val="CACACA"/>
              </a:buClr>
              <a:buSzPts val="1300"/>
              <a:buFont typeface="Average"/>
              <a:buChar char="●"/>
            </a:pPr>
            <a:r>
              <a:rPr lang="en" sz="1300"/>
              <a:t>Co-PM: TBD</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HTML/CSS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JS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React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Time management</a:t>
            </a:r>
            <a:endParaRPr sz="1100"/>
          </a:p>
          <a:p>
            <a:pPr indent="-298450" lvl="1" marL="914400" rtl="0" algn="l">
              <a:spcBef>
                <a:spcPts val="0"/>
              </a:spcBef>
              <a:spcAft>
                <a:spcPts val="0"/>
              </a:spcAft>
              <a:buClr>
                <a:schemeClr val="dk1"/>
              </a:buClr>
              <a:buSzPts val="1100"/>
              <a:buFont typeface="Average"/>
              <a:buChar char="○"/>
            </a:pPr>
            <a:r>
              <a:rPr lang="en" sz="1100">
                <a:solidFill>
                  <a:schemeClr val="dk1"/>
                </a:solidFill>
              </a:rPr>
              <a:t>Full-stack web development</a:t>
            </a:r>
            <a:endParaRPr sz="1100">
              <a:solidFill>
                <a:schemeClr val="dk1"/>
              </a:solidFill>
            </a:endParaRPr>
          </a:p>
          <a:p>
            <a:pPr indent="-298450" lvl="1" marL="914400" rtl="0" algn="l">
              <a:spcBef>
                <a:spcPts val="0"/>
              </a:spcBef>
              <a:spcAft>
                <a:spcPts val="0"/>
              </a:spcAft>
              <a:buClr>
                <a:schemeClr val="dk1"/>
              </a:buClr>
              <a:buSzPts val="1100"/>
              <a:buFont typeface="Average"/>
              <a:buChar char="○"/>
            </a:pPr>
            <a:r>
              <a:rPr lang="en" sz="1100">
                <a:solidFill>
                  <a:schemeClr val="dk1"/>
                </a:solidFill>
              </a:rPr>
              <a:t>Research</a:t>
            </a:r>
            <a:endParaRPr sz="1100">
              <a:solidFill>
                <a:schemeClr val="dk1"/>
              </a:solidFill>
            </a:endParaRPr>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1-2 hrs per week</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Familiarity with web development.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rtl="0" algn="l">
              <a:spcBef>
                <a:spcPts val="0"/>
              </a:spcBef>
              <a:spcAft>
                <a:spcPts val="0"/>
              </a:spcAft>
              <a:buClr>
                <a:srgbClr val="CACACA"/>
              </a:buClr>
              <a:buSzPts val="1100"/>
              <a:buFont typeface="Average"/>
              <a:buChar char="○"/>
            </a:pPr>
            <a:r>
              <a:rPr lang="en" sz="1100"/>
              <a:t>Contact us with any questions!</a:t>
            </a:r>
            <a:endParaRPr sz="1100"/>
          </a:p>
          <a:p>
            <a:pPr indent="-298450" lvl="2" marL="1371600" rtl="0" algn="l">
              <a:spcBef>
                <a:spcPts val="0"/>
              </a:spcBef>
              <a:spcAft>
                <a:spcPts val="0"/>
              </a:spcAft>
              <a:buClr>
                <a:srgbClr val="CACACA"/>
              </a:buClr>
              <a:buSzPts val="1100"/>
              <a:buFont typeface="Average"/>
              <a:buChar char="■"/>
            </a:pPr>
            <a:r>
              <a:rPr lang="en" sz="1100"/>
              <a:t>aaina26@tamu.edu</a:t>
            </a:r>
            <a:endParaRPr sz="1100"/>
          </a:p>
        </p:txBody>
      </p:sp>
      <p:sp>
        <p:nvSpPr>
          <p:cNvPr id="564" name="Google Shape;564;p51"/>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565" name="Google Shape;565;p51"/>
          <p:cNvPicPr preferRelativeResize="0"/>
          <p:nvPr/>
        </p:nvPicPr>
        <p:blipFill>
          <a:blip r:embed="rId3">
            <a:alphaModFix/>
          </a:blip>
          <a:stretch>
            <a:fillRect/>
          </a:stretch>
        </p:blipFill>
        <p:spPr>
          <a:xfrm>
            <a:off x="4704775" y="207593"/>
            <a:ext cx="4439225" cy="1469225"/>
          </a:xfrm>
          <a:prstGeom prst="rect">
            <a:avLst/>
          </a:prstGeom>
          <a:noFill/>
          <a:ln>
            <a:noFill/>
          </a:ln>
        </p:spPr>
      </p:pic>
      <p:sp>
        <p:nvSpPr>
          <p:cNvPr id="566" name="Google Shape;566;p51"/>
          <p:cNvSpPr txBox="1"/>
          <p:nvPr/>
        </p:nvSpPr>
        <p:spPr>
          <a:xfrm>
            <a:off x="4704775" y="1779000"/>
            <a:ext cx="43275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CACACA"/>
                </a:solidFill>
                <a:latin typeface="Nunito"/>
                <a:ea typeface="Nunito"/>
                <a:cs typeface="Nunito"/>
                <a:sym typeface="Nunito"/>
              </a:rPr>
              <a:t>SyllabiSurplus</a:t>
            </a:r>
            <a:r>
              <a:rPr lang="en" sz="1900">
                <a:solidFill>
                  <a:srgbClr val="CACACA"/>
                </a:solidFill>
                <a:latin typeface="Nunito"/>
                <a:ea typeface="Nunito"/>
                <a:cs typeface="Nunito"/>
                <a:sym typeface="Nunito"/>
              </a:rPr>
              <a:t> is a full stack web application designed to </a:t>
            </a:r>
            <a:r>
              <a:rPr lang="en" sz="1900">
                <a:solidFill>
                  <a:srgbClr val="CACACA"/>
                </a:solidFill>
                <a:latin typeface="Nunito"/>
                <a:ea typeface="Nunito"/>
                <a:cs typeface="Nunito"/>
                <a:sym typeface="Nunito"/>
              </a:rPr>
              <a:t>serve</a:t>
            </a:r>
            <a:r>
              <a:rPr lang="en" sz="1900">
                <a:solidFill>
                  <a:srgbClr val="CACACA"/>
                </a:solidFill>
                <a:latin typeface="Nunito"/>
                <a:ea typeface="Nunito"/>
                <a:cs typeface="Nunito"/>
                <a:sym typeface="Nunito"/>
              </a:rPr>
              <a:t> as a </a:t>
            </a:r>
            <a:r>
              <a:rPr lang="en" sz="1900">
                <a:solidFill>
                  <a:srgbClr val="CACACA"/>
                </a:solidFill>
                <a:latin typeface="Nunito"/>
                <a:ea typeface="Nunito"/>
                <a:cs typeface="Nunito"/>
                <a:sym typeface="Nunito"/>
              </a:rPr>
              <a:t>repository</a:t>
            </a:r>
            <a:r>
              <a:rPr lang="en" sz="1900">
                <a:solidFill>
                  <a:srgbClr val="CACACA"/>
                </a:solidFill>
                <a:latin typeface="Nunito"/>
                <a:ea typeface="Nunito"/>
                <a:cs typeface="Nunito"/>
                <a:sym typeface="Nunito"/>
              </a:rPr>
              <a:t> for all Aggie classes and their </a:t>
            </a:r>
            <a:r>
              <a:rPr lang="en" sz="1900">
                <a:solidFill>
                  <a:srgbClr val="CACACA"/>
                </a:solidFill>
                <a:latin typeface="Nunito"/>
                <a:ea typeface="Nunito"/>
                <a:cs typeface="Nunito"/>
                <a:sym typeface="Nunito"/>
              </a:rPr>
              <a:t>syllabus. The hope is to fully deploy this for functional purposes in the student body. Come be part of something that will benefit all Aggies!</a:t>
            </a:r>
            <a:endParaRPr sz="1900">
              <a:solidFill>
                <a:schemeClr val="lt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p:nvPr/>
        </p:nvSpPr>
        <p:spPr>
          <a:xfrm>
            <a:off x="5121425" y="136675"/>
            <a:ext cx="3914400" cy="1521900"/>
          </a:xfrm>
          <a:prstGeom prst="rect">
            <a:avLst/>
          </a:prstGeom>
          <a:solidFill>
            <a:srgbClr val="161C37"/>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ph type="title"/>
          </p:nvPr>
        </p:nvSpPr>
        <p:spPr>
          <a:xfrm>
            <a:off x="311700" y="445025"/>
            <a:ext cx="454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HOW PRESENTATIONS WILL WORK</a:t>
            </a:r>
            <a:endParaRPr sz="2700"/>
          </a:p>
        </p:txBody>
      </p:sp>
      <p:sp>
        <p:nvSpPr>
          <p:cNvPr id="108" name="Google Shape;108;p16"/>
          <p:cNvSpPr/>
          <p:nvPr/>
        </p:nvSpPr>
        <p:spPr>
          <a:xfrm>
            <a:off x="6680900" y="367425"/>
            <a:ext cx="874500" cy="466500"/>
          </a:xfrm>
          <a:prstGeom prst="rect">
            <a:avLst/>
          </a:prstGeom>
          <a:solidFill>
            <a:srgbClr val="A2C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a:t>
            </a:r>
            <a:endParaRPr sz="1300"/>
          </a:p>
        </p:txBody>
      </p:sp>
      <p:sp>
        <p:nvSpPr>
          <p:cNvPr id="109" name="Google Shape;109;p16"/>
          <p:cNvSpPr txBox="1"/>
          <p:nvPr>
            <p:ph idx="1" type="body"/>
          </p:nvPr>
        </p:nvSpPr>
        <p:spPr>
          <a:xfrm>
            <a:off x="311700" y="1152475"/>
            <a:ext cx="4544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solidFill>
                  <a:srgbClr val="CACACA"/>
                </a:solidFill>
              </a:rPr>
              <a:t>Project Managers </a:t>
            </a:r>
            <a:r>
              <a:rPr lang="en" sz="1600"/>
              <a:t>will give </a:t>
            </a:r>
            <a:r>
              <a:rPr lang="en" sz="1600">
                <a:solidFill>
                  <a:srgbClr val="39B8FF"/>
                </a:solidFill>
              </a:rPr>
              <a:t>presentations</a:t>
            </a:r>
            <a:r>
              <a:rPr lang="en" sz="1600"/>
              <a:t> on their project ideas:</a:t>
            </a:r>
            <a:endParaRPr sz="1600"/>
          </a:p>
          <a:p>
            <a:pPr indent="-304800" lvl="1" marL="914400" rtl="0" algn="l">
              <a:spcBef>
                <a:spcPts val="1000"/>
              </a:spcBef>
              <a:spcAft>
                <a:spcPts val="0"/>
              </a:spcAft>
              <a:buSzPts val="1200"/>
              <a:buAutoNum type="alphaLcPeriod"/>
            </a:pPr>
            <a:r>
              <a:rPr lang="en" sz="1200"/>
              <a:t>gives overview, technology/languages, expectations, PM contact information, etc.</a:t>
            </a:r>
            <a:endParaRPr sz="1200"/>
          </a:p>
          <a:p>
            <a:pPr indent="-330200" lvl="0" marL="457200" rtl="0" algn="l">
              <a:spcBef>
                <a:spcPts val="1000"/>
              </a:spcBef>
              <a:spcAft>
                <a:spcPts val="0"/>
              </a:spcAft>
              <a:buSzPts val="1600"/>
              <a:buAutoNum type="arabicPeriod"/>
            </a:pPr>
            <a:r>
              <a:rPr lang="en" sz="1600"/>
              <a:t>Once all </a:t>
            </a:r>
            <a:r>
              <a:rPr lang="en" sz="1600">
                <a:solidFill>
                  <a:srgbClr val="CACACA"/>
                </a:solidFill>
              </a:rPr>
              <a:t>Project Managers</a:t>
            </a:r>
            <a:r>
              <a:rPr lang="en" sz="1600"/>
              <a:t> are done presenting, they will stay in the center to answer any </a:t>
            </a:r>
            <a:r>
              <a:rPr lang="en" sz="1600">
                <a:solidFill>
                  <a:srgbClr val="39B8FF"/>
                </a:solidFill>
              </a:rPr>
              <a:t>questions</a:t>
            </a:r>
            <a:r>
              <a:rPr lang="en" sz="1600"/>
              <a:t>.</a:t>
            </a:r>
            <a:endParaRPr sz="1600"/>
          </a:p>
          <a:p>
            <a:pPr indent="-330200" lvl="0" marL="457200" rtl="0" algn="l">
              <a:spcBef>
                <a:spcPts val="1000"/>
              </a:spcBef>
              <a:spcAft>
                <a:spcPts val="1000"/>
              </a:spcAft>
              <a:buSzPts val="1600"/>
              <a:buAutoNum type="arabicPeriod"/>
            </a:pPr>
            <a:r>
              <a:rPr lang="en" sz="1600"/>
              <a:t>The </a:t>
            </a:r>
            <a:r>
              <a:rPr lang="en" sz="1600">
                <a:solidFill>
                  <a:srgbClr val="CACACA"/>
                </a:solidFill>
              </a:rPr>
              <a:t>Project Member</a:t>
            </a:r>
            <a:r>
              <a:rPr lang="en" sz="1600"/>
              <a:t> </a:t>
            </a:r>
            <a:r>
              <a:rPr lang="en" sz="1600">
                <a:solidFill>
                  <a:srgbClr val="39B8FF"/>
                </a:solidFill>
              </a:rPr>
              <a:t>signup sheet</a:t>
            </a:r>
            <a:r>
              <a:rPr lang="en" sz="1600"/>
              <a:t> </a:t>
            </a:r>
            <a:r>
              <a:rPr lang="en" sz="1600"/>
              <a:t>will</a:t>
            </a:r>
            <a:r>
              <a:rPr lang="en" sz="1600"/>
              <a:t> also be opened (via link and QR code) at the same time and you can begin signing up!</a:t>
            </a:r>
            <a:endParaRPr sz="1600"/>
          </a:p>
        </p:txBody>
      </p:sp>
      <p:pic>
        <p:nvPicPr>
          <p:cNvPr id="110" name="Google Shape;110;p16"/>
          <p:cNvPicPr preferRelativeResize="0"/>
          <p:nvPr/>
        </p:nvPicPr>
        <p:blipFill>
          <a:blip r:embed="rId3">
            <a:alphaModFix/>
          </a:blip>
          <a:stretch>
            <a:fillRect/>
          </a:stretch>
        </p:blipFill>
        <p:spPr>
          <a:xfrm flipH="1">
            <a:off x="6486676" y="996300"/>
            <a:ext cx="544250" cy="580875"/>
          </a:xfrm>
          <a:prstGeom prst="rect">
            <a:avLst/>
          </a:prstGeom>
          <a:noFill/>
          <a:ln>
            <a:noFill/>
          </a:ln>
        </p:spPr>
      </p:pic>
      <p:pic>
        <p:nvPicPr>
          <p:cNvPr id="111" name="Google Shape;111;p16"/>
          <p:cNvPicPr preferRelativeResize="0"/>
          <p:nvPr/>
        </p:nvPicPr>
        <p:blipFill>
          <a:blip r:embed="rId4">
            <a:alphaModFix/>
          </a:blip>
          <a:stretch>
            <a:fillRect/>
          </a:stretch>
        </p:blipFill>
        <p:spPr>
          <a:xfrm flipH="1">
            <a:off x="5457873" y="1030293"/>
            <a:ext cx="618100" cy="580878"/>
          </a:xfrm>
          <a:prstGeom prst="rect">
            <a:avLst/>
          </a:prstGeom>
          <a:noFill/>
          <a:ln>
            <a:noFill/>
          </a:ln>
        </p:spPr>
      </p:pic>
      <p:pic>
        <p:nvPicPr>
          <p:cNvPr id="112" name="Google Shape;112;p16"/>
          <p:cNvPicPr preferRelativeResize="0"/>
          <p:nvPr/>
        </p:nvPicPr>
        <p:blipFill>
          <a:blip r:embed="rId5">
            <a:alphaModFix/>
          </a:blip>
          <a:stretch>
            <a:fillRect/>
          </a:stretch>
        </p:blipFill>
        <p:spPr>
          <a:xfrm flipH="1">
            <a:off x="5899356" y="1154021"/>
            <a:ext cx="618100" cy="580878"/>
          </a:xfrm>
          <a:prstGeom prst="rect">
            <a:avLst/>
          </a:prstGeom>
          <a:noFill/>
          <a:ln>
            <a:noFill/>
          </a:ln>
        </p:spPr>
      </p:pic>
      <p:sp>
        <p:nvSpPr>
          <p:cNvPr id="113" name="Google Shape;113;p16"/>
          <p:cNvSpPr/>
          <p:nvPr/>
        </p:nvSpPr>
        <p:spPr>
          <a:xfrm>
            <a:off x="5121425" y="1807913"/>
            <a:ext cx="3914400" cy="1521900"/>
          </a:xfrm>
          <a:prstGeom prst="rect">
            <a:avLst/>
          </a:prstGeom>
          <a:solidFill>
            <a:srgbClr val="2A240E"/>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6"/>
          <p:cNvPicPr preferRelativeResize="0"/>
          <p:nvPr/>
        </p:nvPicPr>
        <p:blipFill>
          <a:blip r:embed="rId6">
            <a:alphaModFix/>
          </a:blip>
          <a:stretch>
            <a:fillRect/>
          </a:stretch>
        </p:blipFill>
        <p:spPr>
          <a:xfrm>
            <a:off x="7668400" y="2008300"/>
            <a:ext cx="1183375" cy="1408150"/>
          </a:xfrm>
          <a:prstGeom prst="rect">
            <a:avLst/>
          </a:prstGeom>
          <a:noFill/>
          <a:ln>
            <a:noFill/>
          </a:ln>
        </p:spPr>
      </p:pic>
      <p:pic>
        <p:nvPicPr>
          <p:cNvPr id="115" name="Google Shape;115;p16"/>
          <p:cNvPicPr preferRelativeResize="0"/>
          <p:nvPr/>
        </p:nvPicPr>
        <p:blipFill>
          <a:blip r:embed="rId3">
            <a:alphaModFix/>
          </a:blip>
          <a:stretch>
            <a:fillRect/>
          </a:stretch>
        </p:blipFill>
        <p:spPr>
          <a:xfrm flipH="1">
            <a:off x="5401088" y="2176479"/>
            <a:ext cx="816450" cy="871399"/>
          </a:xfrm>
          <a:prstGeom prst="rect">
            <a:avLst/>
          </a:prstGeom>
          <a:noFill/>
          <a:ln>
            <a:noFill/>
          </a:ln>
        </p:spPr>
      </p:pic>
      <p:pic>
        <p:nvPicPr>
          <p:cNvPr id="116" name="Google Shape;116;p16"/>
          <p:cNvPicPr preferRelativeResize="0"/>
          <p:nvPr/>
        </p:nvPicPr>
        <p:blipFill>
          <a:blip r:embed="rId4">
            <a:alphaModFix/>
          </a:blip>
          <a:stretch>
            <a:fillRect/>
          </a:stretch>
        </p:blipFill>
        <p:spPr>
          <a:xfrm flipH="1">
            <a:off x="6334275" y="2314850"/>
            <a:ext cx="816450" cy="767274"/>
          </a:xfrm>
          <a:prstGeom prst="rect">
            <a:avLst/>
          </a:prstGeom>
          <a:noFill/>
          <a:ln>
            <a:noFill/>
          </a:ln>
        </p:spPr>
      </p:pic>
      <p:sp>
        <p:nvSpPr>
          <p:cNvPr id="117" name="Google Shape;117;p16"/>
          <p:cNvSpPr txBox="1"/>
          <p:nvPr/>
        </p:nvSpPr>
        <p:spPr>
          <a:xfrm>
            <a:off x="7099363" y="2068588"/>
            <a:ext cx="5442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Nunito"/>
                <a:ea typeface="Nunito"/>
                <a:cs typeface="Nunito"/>
                <a:sym typeface="Nunito"/>
              </a:rPr>
              <a:t>❓</a:t>
            </a:r>
            <a:endParaRPr sz="2300">
              <a:latin typeface="Nunito"/>
              <a:ea typeface="Nunito"/>
              <a:cs typeface="Nunito"/>
              <a:sym typeface="Nunito"/>
            </a:endParaRPr>
          </a:p>
        </p:txBody>
      </p:sp>
      <p:sp>
        <p:nvSpPr>
          <p:cNvPr id="118" name="Google Shape;118;p16"/>
          <p:cNvSpPr/>
          <p:nvPr/>
        </p:nvSpPr>
        <p:spPr>
          <a:xfrm>
            <a:off x="5121425" y="3489475"/>
            <a:ext cx="3914400" cy="1521900"/>
          </a:xfrm>
          <a:prstGeom prst="rect">
            <a:avLst/>
          </a:prstGeom>
          <a:solidFill>
            <a:srgbClr val="161C37"/>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6"/>
          <p:cNvPicPr preferRelativeResize="0"/>
          <p:nvPr/>
        </p:nvPicPr>
        <p:blipFill>
          <a:blip r:embed="rId7">
            <a:alphaModFix/>
          </a:blip>
          <a:stretch>
            <a:fillRect/>
          </a:stretch>
        </p:blipFill>
        <p:spPr>
          <a:xfrm flipH="1">
            <a:off x="5394825" y="3662075"/>
            <a:ext cx="1286175" cy="1370874"/>
          </a:xfrm>
          <a:prstGeom prst="rect">
            <a:avLst/>
          </a:prstGeom>
          <a:noFill/>
          <a:ln>
            <a:noFill/>
          </a:ln>
        </p:spPr>
      </p:pic>
      <p:pic>
        <p:nvPicPr>
          <p:cNvPr id="120" name="Google Shape;120;p16"/>
          <p:cNvPicPr preferRelativeResize="0"/>
          <p:nvPr/>
        </p:nvPicPr>
        <p:blipFill>
          <a:blip r:embed="rId6">
            <a:alphaModFix/>
          </a:blip>
          <a:stretch>
            <a:fillRect/>
          </a:stretch>
        </p:blipFill>
        <p:spPr>
          <a:xfrm rot="259427">
            <a:off x="7668400" y="375275"/>
            <a:ext cx="1183375" cy="1408149"/>
          </a:xfrm>
          <a:prstGeom prst="rect">
            <a:avLst/>
          </a:prstGeom>
          <a:noFill/>
          <a:ln>
            <a:noFill/>
          </a:ln>
        </p:spPr>
      </p:pic>
      <p:sp>
        <p:nvSpPr>
          <p:cNvPr id="121" name="Google Shape;121;p16"/>
          <p:cNvSpPr txBox="1"/>
          <p:nvPr/>
        </p:nvSpPr>
        <p:spPr>
          <a:xfrm rot="251794">
            <a:off x="6543528" y="3842603"/>
            <a:ext cx="430454" cy="83113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t>📱</a:t>
            </a:r>
            <a:endParaRPr sz="4200"/>
          </a:p>
        </p:txBody>
      </p:sp>
      <p:pic>
        <p:nvPicPr>
          <p:cNvPr id="122" name="Google Shape;122;p16"/>
          <p:cNvPicPr preferRelativeResize="0"/>
          <p:nvPr/>
        </p:nvPicPr>
        <p:blipFill>
          <a:blip r:embed="rId8">
            <a:alphaModFix/>
          </a:blip>
          <a:stretch>
            <a:fillRect/>
          </a:stretch>
        </p:blipFill>
        <p:spPr>
          <a:xfrm rot="528438">
            <a:off x="7274051" y="3766170"/>
            <a:ext cx="937850" cy="937850"/>
          </a:xfrm>
          <a:prstGeom prst="rect">
            <a:avLst/>
          </a:prstGeom>
          <a:noFill/>
          <a:ln>
            <a:noFill/>
          </a:ln>
        </p:spPr>
      </p:pic>
      <p:sp>
        <p:nvSpPr>
          <p:cNvPr id="123" name="Google Shape;123;p16"/>
          <p:cNvSpPr txBox="1"/>
          <p:nvPr/>
        </p:nvSpPr>
        <p:spPr>
          <a:xfrm>
            <a:off x="7953825" y="3820050"/>
            <a:ext cx="741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a:t>
            </a:r>
            <a:endParaRPr sz="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2"/>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Seamless Neural AI Capture</a:t>
            </a:r>
            <a:endParaRPr/>
          </a:p>
        </p:txBody>
      </p:sp>
      <p:sp>
        <p:nvSpPr>
          <p:cNvPr id="572" name="Google Shape;572;p52"/>
          <p:cNvSpPr txBox="1"/>
          <p:nvPr>
            <p:ph idx="1" type="body"/>
          </p:nvPr>
        </p:nvSpPr>
        <p:spPr>
          <a:xfrm>
            <a:off x="126725" y="90687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Michael Fritzer (Mike97)</a:t>
            </a:r>
            <a:endParaRPr sz="1300"/>
          </a:p>
          <a:p>
            <a:pPr indent="-311150" lvl="1" marL="914400" rtl="0" algn="l">
              <a:spcBef>
                <a:spcPts val="0"/>
              </a:spcBef>
              <a:spcAft>
                <a:spcPts val="0"/>
              </a:spcAft>
              <a:buClr>
                <a:srgbClr val="CACACA"/>
              </a:buClr>
              <a:buSzPts val="1300"/>
              <a:buFont typeface="Average"/>
              <a:buChar char="○"/>
            </a:pPr>
            <a:r>
              <a:rPr lang="en" sz="1300"/>
              <a:t>Christion Bradley (xproioxis)</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Python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Computer Vision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Microcomputers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Camera Tech</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Machine Learning</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Front-End</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Web Scraping</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Segmentation</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Commit at least an hour a week</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Be willing to work</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Hardware experience appreciated</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Can be abbreviated as SnAIc [pronounced ‘Snayk’]</a:t>
            </a:r>
            <a:endParaRPr sz="1100"/>
          </a:p>
        </p:txBody>
      </p:sp>
      <p:sp>
        <p:nvSpPr>
          <p:cNvPr id="573" name="Google Shape;573;p52"/>
          <p:cNvSpPr txBox="1"/>
          <p:nvPr/>
        </p:nvSpPr>
        <p:spPr>
          <a:xfrm>
            <a:off x="0" y="0"/>
            <a:ext cx="982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r>
              <a:rPr lang="en" sz="2200"/>
              <a:t>🐍</a:t>
            </a:r>
            <a:endParaRPr sz="2200"/>
          </a:p>
        </p:txBody>
      </p:sp>
      <p:pic>
        <p:nvPicPr>
          <p:cNvPr id="574" name="Google Shape;574;p52"/>
          <p:cNvPicPr preferRelativeResize="0"/>
          <p:nvPr/>
        </p:nvPicPr>
        <p:blipFill rotWithShape="1">
          <a:blip r:embed="rId3">
            <a:alphaModFix/>
          </a:blip>
          <a:srcRect b="7976" l="0" r="0" t="7968"/>
          <a:stretch/>
        </p:blipFill>
        <p:spPr>
          <a:xfrm>
            <a:off x="4278850" y="3018275"/>
            <a:ext cx="1144425" cy="1144425"/>
          </a:xfrm>
          <a:prstGeom prst="rect">
            <a:avLst/>
          </a:prstGeom>
          <a:noFill/>
          <a:ln>
            <a:noFill/>
          </a:ln>
        </p:spPr>
      </p:pic>
      <p:pic>
        <p:nvPicPr>
          <p:cNvPr id="575" name="Google Shape;575;p52"/>
          <p:cNvPicPr preferRelativeResize="0"/>
          <p:nvPr/>
        </p:nvPicPr>
        <p:blipFill rotWithShape="1">
          <a:blip r:embed="rId4">
            <a:alphaModFix/>
          </a:blip>
          <a:srcRect b="0" l="0" r="0" t="0"/>
          <a:stretch/>
        </p:blipFill>
        <p:spPr>
          <a:xfrm>
            <a:off x="4571999" y="0"/>
            <a:ext cx="3809625" cy="3809650"/>
          </a:xfrm>
          <a:prstGeom prst="rect">
            <a:avLst/>
          </a:prstGeom>
          <a:noFill/>
          <a:ln>
            <a:noFill/>
          </a:ln>
        </p:spPr>
      </p:pic>
      <p:pic>
        <p:nvPicPr>
          <p:cNvPr id="576" name="Google Shape;576;p52"/>
          <p:cNvPicPr preferRelativeResize="0"/>
          <p:nvPr/>
        </p:nvPicPr>
        <p:blipFill rotWithShape="1">
          <a:blip r:embed="rId5">
            <a:alphaModFix/>
          </a:blip>
          <a:srcRect b="0" l="864" r="864" t="0"/>
          <a:stretch/>
        </p:blipFill>
        <p:spPr>
          <a:xfrm>
            <a:off x="5904600" y="3584500"/>
            <a:ext cx="1144425" cy="1144425"/>
          </a:xfrm>
          <a:prstGeom prst="rect">
            <a:avLst/>
          </a:prstGeom>
          <a:noFill/>
          <a:ln>
            <a:noFill/>
          </a:ln>
        </p:spPr>
      </p:pic>
      <p:pic>
        <p:nvPicPr>
          <p:cNvPr id="577" name="Google Shape;577;p52"/>
          <p:cNvPicPr preferRelativeResize="0"/>
          <p:nvPr/>
        </p:nvPicPr>
        <p:blipFill rotWithShape="1">
          <a:blip r:embed="rId6">
            <a:alphaModFix/>
          </a:blip>
          <a:srcRect b="12495" l="0" r="0" t="12502"/>
          <a:stretch/>
        </p:blipFill>
        <p:spPr>
          <a:xfrm>
            <a:off x="7530350" y="3018275"/>
            <a:ext cx="1144424" cy="1144428"/>
          </a:xfrm>
          <a:prstGeom prst="rect">
            <a:avLst/>
          </a:prstGeom>
          <a:noFill/>
          <a:ln>
            <a:noFill/>
          </a:ln>
        </p:spPr>
      </p:pic>
      <p:sp>
        <p:nvSpPr>
          <p:cNvPr id="578" name="Google Shape;578;p52"/>
          <p:cNvSpPr txBox="1"/>
          <p:nvPr/>
        </p:nvSpPr>
        <p:spPr>
          <a:xfrm>
            <a:off x="7304413" y="4162700"/>
            <a:ext cx="1596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2"/>
                </a:solidFill>
                <a:latin typeface="Nunito"/>
                <a:ea typeface="Nunito"/>
                <a:cs typeface="Nunito"/>
                <a:sym typeface="Nunito"/>
              </a:rPr>
              <a:t>[Hardware subject to change]</a:t>
            </a:r>
            <a:endParaRPr sz="800">
              <a:solidFill>
                <a:schemeClr val="lt2"/>
              </a:solidFill>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3"/>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Rust GBA Emulator (FeGBA)</a:t>
            </a:r>
            <a:endParaRPr/>
          </a:p>
        </p:txBody>
      </p:sp>
      <p:sp>
        <p:nvSpPr>
          <p:cNvPr id="584" name="Google Shape;584;p53"/>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Nitish Malluru (buface)</a:t>
            </a:r>
            <a:endParaRPr sz="1300"/>
          </a:p>
          <a:p>
            <a:pPr indent="-311150" lvl="1" marL="914400" rtl="0" algn="l">
              <a:spcBef>
                <a:spcPts val="0"/>
              </a:spcBef>
              <a:spcAft>
                <a:spcPts val="0"/>
              </a:spcAft>
              <a:buClr>
                <a:srgbClr val="CACACA"/>
              </a:buClr>
              <a:buSzPts val="1300"/>
              <a:buFont typeface="Average"/>
              <a:buChar char="○"/>
            </a:pPr>
            <a:r>
              <a:rPr lang="en" sz="1300"/>
              <a:t>Aiden Beresford (throggie)</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Rust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WGPU</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Computer Architecture</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Memory Management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311150" lvl="1" marL="914400" rtl="0" algn="l">
              <a:spcBef>
                <a:spcPts val="0"/>
              </a:spcBef>
              <a:spcAft>
                <a:spcPts val="0"/>
              </a:spcAft>
              <a:buClr>
                <a:srgbClr val="CACACA"/>
              </a:buClr>
              <a:buSzPts val="1300"/>
              <a:buFont typeface="Average"/>
              <a:buChar char="○"/>
            </a:pPr>
            <a:r>
              <a:rPr lang="en" sz="1100"/>
              <a:t>Familiarity with C++, C, Rust, or any language where you manually deal with memory</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rtl="0" algn="l">
              <a:spcBef>
                <a:spcPts val="0"/>
              </a:spcBef>
              <a:spcAft>
                <a:spcPts val="0"/>
              </a:spcAft>
              <a:buClr>
                <a:srgbClr val="CACACA"/>
              </a:buClr>
              <a:buSzPts val="1100"/>
              <a:buFont typeface="Average"/>
              <a:buChar char="○"/>
            </a:pPr>
            <a:r>
              <a:rPr lang="en" sz="1100"/>
              <a:t>Hopefully 2-3 Hours a week time commitment</a:t>
            </a:r>
            <a:endParaRPr sz="1100"/>
          </a:p>
        </p:txBody>
      </p:sp>
      <p:sp>
        <p:nvSpPr>
          <p:cNvPr id="585" name="Google Shape;585;p53"/>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586" name="Google Shape;586;p53"/>
          <p:cNvPicPr preferRelativeResize="0"/>
          <p:nvPr/>
        </p:nvPicPr>
        <p:blipFill rotWithShape="1">
          <a:blip r:embed="rId3">
            <a:alphaModFix/>
          </a:blip>
          <a:srcRect b="0" l="0" r="0" t="0"/>
          <a:stretch/>
        </p:blipFill>
        <p:spPr>
          <a:xfrm>
            <a:off x="7094375" y="265650"/>
            <a:ext cx="1687800" cy="1687800"/>
          </a:xfrm>
          <a:prstGeom prst="rect">
            <a:avLst/>
          </a:prstGeom>
          <a:noFill/>
          <a:ln>
            <a:noFill/>
          </a:ln>
        </p:spPr>
      </p:pic>
      <p:pic>
        <p:nvPicPr>
          <p:cNvPr id="587" name="Google Shape;587;p53"/>
          <p:cNvPicPr preferRelativeResize="0"/>
          <p:nvPr/>
        </p:nvPicPr>
        <p:blipFill rotWithShape="1">
          <a:blip r:embed="rId4">
            <a:alphaModFix/>
          </a:blip>
          <a:srcRect b="0" l="21366" r="21366" t="0"/>
          <a:stretch/>
        </p:blipFill>
        <p:spPr>
          <a:xfrm>
            <a:off x="7094375" y="2135050"/>
            <a:ext cx="1687800" cy="1396474"/>
          </a:xfrm>
          <a:prstGeom prst="rect">
            <a:avLst/>
          </a:prstGeom>
          <a:noFill/>
          <a:ln>
            <a:noFill/>
          </a:ln>
        </p:spPr>
      </p:pic>
      <p:pic>
        <p:nvPicPr>
          <p:cNvPr id="588" name="Google Shape;588;p53"/>
          <p:cNvPicPr preferRelativeResize="0"/>
          <p:nvPr/>
        </p:nvPicPr>
        <p:blipFill rotWithShape="1">
          <a:blip r:embed="rId5">
            <a:alphaModFix/>
          </a:blip>
          <a:srcRect b="0" l="15479" r="15479" t="0"/>
          <a:stretch/>
        </p:blipFill>
        <p:spPr>
          <a:xfrm>
            <a:off x="4536100" y="265650"/>
            <a:ext cx="2224399" cy="2224399"/>
          </a:xfrm>
          <a:prstGeom prst="rect">
            <a:avLst/>
          </a:prstGeom>
          <a:noFill/>
          <a:ln>
            <a:noFill/>
          </a:ln>
        </p:spPr>
      </p:pic>
      <p:pic>
        <p:nvPicPr>
          <p:cNvPr id="589" name="Google Shape;589;p53"/>
          <p:cNvPicPr preferRelativeResize="0"/>
          <p:nvPr/>
        </p:nvPicPr>
        <p:blipFill rotWithShape="1">
          <a:blip r:embed="rId6">
            <a:alphaModFix/>
          </a:blip>
          <a:srcRect b="6476" l="0" r="0" t="6476"/>
          <a:stretch/>
        </p:blipFill>
        <p:spPr>
          <a:xfrm>
            <a:off x="4554050" y="2639000"/>
            <a:ext cx="2188500" cy="2169274"/>
          </a:xfrm>
          <a:prstGeom prst="rect">
            <a:avLst/>
          </a:prstGeom>
          <a:noFill/>
          <a:ln>
            <a:noFill/>
          </a:ln>
        </p:spPr>
      </p:pic>
      <p:pic>
        <p:nvPicPr>
          <p:cNvPr id="590" name="Google Shape;590;p53"/>
          <p:cNvPicPr preferRelativeResize="0"/>
          <p:nvPr/>
        </p:nvPicPr>
        <p:blipFill>
          <a:blip r:embed="rId7">
            <a:alphaModFix/>
          </a:blip>
          <a:stretch>
            <a:fillRect/>
          </a:stretch>
        </p:blipFill>
        <p:spPr>
          <a:xfrm>
            <a:off x="7067025" y="3713125"/>
            <a:ext cx="1742499" cy="980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4"/>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Wok Hei</a:t>
            </a:r>
            <a:endParaRPr/>
          </a:p>
        </p:txBody>
      </p:sp>
      <p:sp>
        <p:nvSpPr>
          <p:cNvPr id="596" name="Google Shape;596;p54"/>
          <p:cNvSpPr txBox="1"/>
          <p:nvPr>
            <p:ph idx="1" type="body"/>
          </p:nvPr>
        </p:nvSpPr>
        <p:spPr>
          <a:xfrm>
            <a:off x="311700" y="971100"/>
            <a:ext cx="4034400" cy="40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Web app that lets users plan their next meals with their current ingredients, and to help plan out groceries. </a:t>
            </a:r>
            <a:endParaRPr sz="1300"/>
          </a:p>
          <a:p>
            <a:pPr indent="-311150" lvl="0" marL="457200" rtl="0" algn="l">
              <a:spcBef>
                <a:spcPts val="160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Harrison Ko (happinessnoises)</a:t>
            </a:r>
            <a:endParaRPr sz="1300"/>
          </a:p>
          <a:p>
            <a:pPr indent="-311150" lvl="1" marL="914400" rtl="0" algn="l">
              <a:spcBef>
                <a:spcPts val="0"/>
              </a:spcBef>
              <a:spcAft>
                <a:spcPts val="0"/>
              </a:spcAft>
              <a:buClr>
                <a:srgbClr val="CACACA"/>
              </a:buClr>
              <a:buSzPts val="1300"/>
              <a:buFont typeface="Average"/>
              <a:buChar char="○"/>
            </a:pPr>
            <a:r>
              <a:rPr lang="en" sz="1300"/>
              <a:t>Julian Hon (jujeu)</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Frontend- ReactJS, NextJS, Figma, Vercel</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Backend- Clerk, MongoDB, OpenAI</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Git flow</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API Calls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User authentication</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Experience with frontend</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rtl="0" algn="l">
              <a:spcBef>
                <a:spcPts val="0"/>
              </a:spcBef>
              <a:spcAft>
                <a:spcPts val="0"/>
              </a:spcAft>
              <a:buClr>
                <a:srgbClr val="CACACA"/>
              </a:buClr>
              <a:buSzPts val="1100"/>
              <a:buFont typeface="Average"/>
              <a:buChar char="○"/>
            </a:pPr>
            <a:r>
              <a:rPr lang="en" sz="1100"/>
              <a:t>Meetings once a week 1 hour</a:t>
            </a:r>
            <a:endParaRPr sz="1100"/>
          </a:p>
          <a:p>
            <a:pPr indent="-298450" lvl="1" marL="914400" rtl="0" algn="l">
              <a:spcBef>
                <a:spcPts val="0"/>
              </a:spcBef>
              <a:spcAft>
                <a:spcPts val="0"/>
              </a:spcAft>
              <a:buClr>
                <a:srgbClr val="CACACA"/>
              </a:buClr>
              <a:buSzPts val="1100"/>
              <a:buFont typeface="Average"/>
              <a:buChar char="○"/>
            </a:pPr>
            <a:r>
              <a:rPr lang="en" sz="1100"/>
              <a:t>Individual labor 2 hours a week</a:t>
            </a:r>
            <a:endParaRPr sz="1100"/>
          </a:p>
        </p:txBody>
      </p:sp>
      <p:sp>
        <p:nvSpPr>
          <p:cNvPr id="597" name="Google Shape;597;p54"/>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598" name="Google Shape;598;p54"/>
          <p:cNvPicPr preferRelativeResize="0"/>
          <p:nvPr/>
        </p:nvPicPr>
        <p:blipFill>
          <a:blip r:embed="rId3">
            <a:alphaModFix/>
          </a:blip>
          <a:stretch>
            <a:fillRect/>
          </a:stretch>
        </p:blipFill>
        <p:spPr>
          <a:xfrm>
            <a:off x="5537675" y="2435185"/>
            <a:ext cx="1970048" cy="1313024"/>
          </a:xfrm>
          <a:prstGeom prst="rect">
            <a:avLst/>
          </a:prstGeom>
          <a:noFill/>
          <a:ln>
            <a:noFill/>
          </a:ln>
        </p:spPr>
      </p:pic>
      <p:pic>
        <p:nvPicPr>
          <p:cNvPr id="599" name="Google Shape;599;p54"/>
          <p:cNvPicPr preferRelativeResize="0"/>
          <p:nvPr/>
        </p:nvPicPr>
        <p:blipFill>
          <a:blip r:embed="rId4">
            <a:alphaModFix/>
          </a:blip>
          <a:stretch>
            <a:fillRect/>
          </a:stretch>
        </p:blipFill>
        <p:spPr>
          <a:xfrm>
            <a:off x="7036850" y="2365310"/>
            <a:ext cx="1452826" cy="1452800"/>
          </a:xfrm>
          <a:prstGeom prst="rect">
            <a:avLst/>
          </a:prstGeom>
          <a:noFill/>
          <a:ln>
            <a:noFill/>
          </a:ln>
        </p:spPr>
      </p:pic>
      <p:pic>
        <p:nvPicPr>
          <p:cNvPr id="600" name="Google Shape;600;p54"/>
          <p:cNvPicPr preferRelativeResize="0"/>
          <p:nvPr/>
        </p:nvPicPr>
        <p:blipFill>
          <a:blip r:embed="rId5">
            <a:alphaModFix/>
          </a:blip>
          <a:stretch>
            <a:fillRect/>
          </a:stretch>
        </p:blipFill>
        <p:spPr>
          <a:xfrm>
            <a:off x="4486675" y="445025"/>
            <a:ext cx="4177751" cy="1829675"/>
          </a:xfrm>
          <a:prstGeom prst="rect">
            <a:avLst/>
          </a:prstGeom>
          <a:noFill/>
          <a:ln>
            <a:noFill/>
          </a:ln>
        </p:spPr>
      </p:pic>
      <p:pic>
        <p:nvPicPr>
          <p:cNvPr id="601" name="Google Shape;601;p54"/>
          <p:cNvPicPr preferRelativeResize="0"/>
          <p:nvPr/>
        </p:nvPicPr>
        <p:blipFill>
          <a:blip r:embed="rId6">
            <a:alphaModFix/>
          </a:blip>
          <a:stretch>
            <a:fillRect/>
          </a:stretch>
        </p:blipFill>
        <p:spPr>
          <a:xfrm>
            <a:off x="6224150" y="3908700"/>
            <a:ext cx="2166799" cy="630575"/>
          </a:xfrm>
          <a:prstGeom prst="rect">
            <a:avLst/>
          </a:prstGeom>
          <a:noFill/>
          <a:ln>
            <a:noFill/>
          </a:ln>
        </p:spPr>
      </p:pic>
      <p:pic>
        <p:nvPicPr>
          <p:cNvPr id="602" name="Google Shape;602;p54"/>
          <p:cNvPicPr preferRelativeResize="0"/>
          <p:nvPr/>
        </p:nvPicPr>
        <p:blipFill>
          <a:blip r:embed="rId7">
            <a:alphaModFix/>
          </a:blip>
          <a:stretch>
            <a:fillRect/>
          </a:stretch>
        </p:blipFill>
        <p:spPr>
          <a:xfrm>
            <a:off x="4486676" y="3546563"/>
            <a:ext cx="1313026" cy="13130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5"/>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up a Baddie</a:t>
            </a:r>
            <a:endParaRPr/>
          </a:p>
        </p:txBody>
      </p:sp>
      <p:sp>
        <p:nvSpPr>
          <p:cNvPr id="608" name="Google Shape;608;p55"/>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Dylan Hoang</a:t>
            </a:r>
            <a:endParaRPr sz="1300"/>
          </a:p>
          <a:p>
            <a:pPr indent="-311150" lvl="1" marL="914400" rtl="0" algn="l">
              <a:spcBef>
                <a:spcPts val="0"/>
              </a:spcBef>
              <a:spcAft>
                <a:spcPts val="0"/>
              </a:spcAft>
              <a:buClr>
                <a:srgbClr val="CACACA"/>
              </a:buClr>
              <a:buSzPts val="1300"/>
              <a:buFont typeface="Average"/>
              <a:buChar char="○"/>
            </a:pPr>
            <a:r>
              <a:rPr lang="en" sz="1300"/>
              <a:t>Fady Seha</a:t>
            </a:r>
            <a:endParaRPr sz="1300"/>
          </a:p>
          <a:p>
            <a:pPr indent="-311150" lvl="1" marL="914400" rtl="0" algn="l">
              <a:spcBef>
                <a:spcPts val="0"/>
              </a:spcBef>
              <a:spcAft>
                <a:spcPts val="0"/>
              </a:spcAft>
              <a:buClr>
                <a:srgbClr val="CACACA"/>
              </a:buClr>
              <a:buSzPts val="1300"/>
              <a:buFont typeface="Average"/>
              <a:buChar char="○"/>
            </a:pPr>
            <a:r>
              <a:rPr lang="en" sz="1300"/>
              <a:t>Kyle Moore</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rtl="0" algn="l">
              <a:spcBef>
                <a:spcPts val="0"/>
              </a:spcBef>
              <a:spcAft>
                <a:spcPts val="0"/>
              </a:spcAft>
              <a:buClr>
                <a:srgbClr val="CACACA"/>
              </a:buClr>
              <a:buSzPts val="1100"/>
              <a:buFont typeface="Average"/>
              <a:buChar char="○"/>
            </a:pPr>
            <a:r>
              <a:rPr lang="en" sz="1100"/>
              <a:t>Pygame</a:t>
            </a:r>
            <a:endParaRPr sz="1100"/>
          </a:p>
          <a:p>
            <a:pPr indent="-298450" lvl="1" marL="914400" rtl="0" algn="l">
              <a:spcBef>
                <a:spcPts val="0"/>
              </a:spcBef>
              <a:spcAft>
                <a:spcPts val="0"/>
              </a:spcAft>
              <a:buClr>
                <a:srgbClr val="CACACA"/>
              </a:buClr>
              <a:buSzPts val="1100"/>
              <a:buFont typeface="Average"/>
              <a:buChar char="○"/>
            </a:pPr>
            <a:r>
              <a:rPr lang="en" sz="1100"/>
              <a:t>Python</a:t>
            </a:r>
            <a:endParaRPr sz="1100"/>
          </a:p>
          <a:p>
            <a:pPr indent="-298450" lvl="1" marL="914400" rtl="0" algn="l">
              <a:spcBef>
                <a:spcPts val="0"/>
              </a:spcBef>
              <a:spcAft>
                <a:spcPts val="0"/>
              </a:spcAft>
              <a:buClr>
                <a:srgbClr val="CACACA"/>
              </a:buClr>
              <a:buSzPts val="1100"/>
              <a:buFont typeface="Average"/>
              <a:buChar char="○"/>
            </a:pPr>
            <a:r>
              <a:rPr lang="en" sz="1100"/>
              <a:t>TensorFlow</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Game Development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API</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Show up to meetings</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1-2 hours a week commitment</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t/>
            </a:r>
            <a:endParaRPr sz="1100"/>
          </a:p>
        </p:txBody>
      </p:sp>
      <p:sp>
        <p:nvSpPr>
          <p:cNvPr id="609" name="Google Shape;609;p55"/>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610" name="Google Shape;610;p55"/>
          <p:cNvPicPr preferRelativeResize="0"/>
          <p:nvPr/>
        </p:nvPicPr>
        <p:blipFill>
          <a:blip r:embed="rId3">
            <a:alphaModFix/>
          </a:blip>
          <a:stretch>
            <a:fillRect/>
          </a:stretch>
        </p:blipFill>
        <p:spPr>
          <a:xfrm>
            <a:off x="6120244" y="2038375"/>
            <a:ext cx="3896730" cy="2755099"/>
          </a:xfrm>
          <a:prstGeom prst="rect">
            <a:avLst/>
          </a:prstGeom>
          <a:noFill/>
          <a:ln>
            <a:noFill/>
          </a:ln>
        </p:spPr>
      </p:pic>
      <p:pic>
        <p:nvPicPr>
          <p:cNvPr id="611" name="Google Shape;611;p55"/>
          <p:cNvPicPr preferRelativeResize="0"/>
          <p:nvPr/>
        </p:nvPicPr>
        <p:blipFill>
          <a:blip r:embed="rId4">
            <a:alphaModFix/>
          </a:blip>
          <a:stretch>
            <a:fillRect/>
          </a:stretch>
        </p:blipFill>
        <p:spPr>
          <a:xfrm>
            <a:off x="3878025" y="2638488"/>
            <a:ext cx="2857500" cy="1933575"/>
          </a:xfrm>
          <a:prstGeom prst="rect">
            <a:avLst/>
          </a:prstGeom>
          <a:noFill/>
          <a:ln>
            <a:noFill/>
          </a:ln>
        </p:spPr>
      </p:pic>
      <p:pic>
        <p:nvPicPr>
          <p:cNvPr id="612" name="Google Shape;612;p55"/>
          <p:cNvPicPr preferRelativeResize="0"/>
          <p:nvPr/>
        </p:nvPicPr>
        <p:blipFill>
          <a:blip r:embed="rId5">
            <a:alphaModFix/>
          </a:blip>
          <a:stretch>
            <a:fillRect/>
          </a:stretch>
        </p:blipFill>
        <p:spPr>
          <a:xfrm>
            <a:off x="5689373" y="756825"/>
            <a:ext cx="3384900" cy="947475"/>
          </a:xfrm>
          <a:prstGeom prst="rect">
            <a:avLst/>
          </a:prstGeom>
          <a:noFill/>
          <a:ln>
            <a:noFill/>
          </a:ln>
        </p:spPr>
      </p:pic>
      <p:pic>
        <p:nvPicPr>
          <p:cNvPr id="613" name="Google Shape;613;p55"/>
          <p:cNvPicPr preferRelativeResize="0"/>
          <p:nvPr/>
        </p:nvPicPr>
        <p:blipFill>
          <a:blip r:embed="rId6">
            <a:alphaModFix/>
          </a:blip>
          <a:stretch>
            <a:fillRect/>
          </a:stretch>
        </p:blipFill>
        <p:spPr>
          <a:xfrm>
            <a:off x="1664248" y="270150"/>
            <a:ext cx="6570353" cy="28520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6"/>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Spotify Playlist Map</a:t>
            </a:r>
            <a:endParaRPr/>
          </a:p>
        </p:txBody>
      </p:sp>
      <p:sp>
        <p:nvSpPr>
          <p:cNvPr id="619" name="Google Shape;619;p56"/>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Andre Athari (athariandre)</a:t>
            </a:r>
            <a:endParaRPr sz="1300"/>
          </a:p>
          <a:p>
            <a:pPr indent="-311150" lvl="1" marL="914400" rtl="0" algn="l">
              <a:spcBef>
                <a:spcPts val="0"/>
              </a:spcBef>
              <a:spcAft>
                <a:spcPts val="0"/>
              </a:spcAft>
              <a:buClr>
                <a:srgbClr val="CACACA"/>
              </a:buClr>
              <a:buSzPts val="1300"/>
              <a:buFont typeface="Average"/>
              <a:buChar char="○"/>
            </a:pPr>
            <a:r>
              <a:rPr lang="en" sz="1300"/>
              <a:t>Brandon Yuan (fwakes)</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React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Python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SQL</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Creating a full-stack app</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Experience in either front-end or back-end (doesn’t have to be React/Python/SQL)</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Desire to learn new things</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Commitment: 2 hrs per week (1 hour meeting, 1 hour outside of meeting)</a:t>
            </a:r>
            <a:endParaRPr sz="1100"/>
          </a:p>
        </p:txBody>
      </p:sp>
      <p:sp>
        <p:nvSpPr>
          <p:cNvPr id="620" name="Google Shape;620;p56"/>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621" name="Google Shape;621;p56"/>
          <p:cNvPicPr preferRelativeResize="0"/>
          <p:nvPr/>
        </p:nvPicPr>
        <p:blipFill>
          <a:blip r:embed="rId3">
            <a:alphaModFix/>
          </a:blip>
          <a:stretch>
            <a:fillRect/>
          </a:stretch>
        </p:blipFill>
        <p:spPr>
          <a:xfrm>
            <a:off x="3981050" y="110475"/>
            <a:ext cx="4824381" cy="2713725"/>
          </a:xfrm>
          <a:prstGeom prst="rect">
            <a:avLst/>
          </a:prstGeom>
          <a:noFill/>
          <a:ln>
            <a:noFill/>
          </a:ln>
        </p:spPr>
      </p:pic>
      <p:pic>
        <p:nvPicPr>
          <p:cNvPr id="622" name="Google Shape;622;p56"/>
          <p:cNvPicPr preferRelativeResize="0"/>
          <p:nvPr/>
        </p:nvPicPr>
        <p:blipFill>
          <a:blip r:embed="rId4">
            <a:alphaModFix/>
          </a:blip>
          <a:stretch>
            <a:fillRect/>
          </a:stretch>
        </p:blipFill>
        <p:spPr>
          <a:xfrm>
            <a:off x="3878025" y="2923275"/>
            <a:ext cx="1161225" cy="1161225"/>
          </a:xfrm>
          <a:prstGeom prst="rect">
            <a:avLst/>
          </a:prstGeom>
          <a:noFill/>
          <a:ln>
            <a:noFill/>
          </a:ln>
        </p:spPr>
      </p:pic>
      <p:pic>
        <p:nvPicPr>
          <p:cNvPr id="623" name="Google Shape;623;p56"/>
          <p:cNvPicPr preferRelativeResize="0"/>
          <p:nvPr/>
        </p:nvPicPr>
        <p:blipFill>
          <a:blip r:embed="rId5">
            <a:alphaModFix/>
          </a:blip>
          <a:stretch>
            <a:fillRect/>
          </a:stretch>
        </p:blipFill>
        <p:spPr>
          <a:xfrm>
            <a:off x="5097875" y="3950125"/>
            <a:ext cx="1105725" cy="1105725"/>
          </a:xfrm>
          <a:prstGeom prst="rect">
            <a:avLst/>
          </a:prstGeom>
          <a:noFill/>
          <a:ln>
            <a:noFill/>
          </a:ln>
        </p:spPr>
      </p:pic>
      <p:pic>
        <p:nvPicPr>
          <p:cNvPr id="624" name="Google Shape;624;p56"/>
          <p:cNvPicPr preferRelativeResize="0"/>
          <p:nvPr/>
        </p:nvPicPr>
        <p:blipFill>
          <a:blip r:embed="rId6">
            <a:alphaModFix/>
          </a:blip>
          <a:stretch>
            <a:fillRect/>
          </a:stretch>
        </p:blipFill>
        <p:spPr>
          <a:xfrm>
            <a:off x="6262225" y="2923276"/>
            <a:ext cx="1259907" cy="1161225"/>
          </a:xfrm>
          <a:prstGeom prst="rect">
            <a:avLst/>
          </a:prstGeom>
          <a:noFill/>
          <a:ln>
            <a:noFill/>
          </a:ln>
        </p:spPr>
      </p:pic>
      <p:pic>
        <p:nvPicPr>
          <p:cNvPr id="625" name="Google Shape;625;p56"/>
          <p:cNvPicPr preferRelativeResize="0"/>
          <p:nvPr/>
        </p:nvPicPr>
        <p:blipFill rotWithShape="1">
          <a:blip r:embed="rId7">
            <a:alphaModFix/>
          </a:blip>
          <a:srcRect b="15846" l="0" r="0" t="0"/>
          <a:stretch/>
        </p:blipFill>
        <p:spPr>
          <a:xfrm>
            <a:off x="7580750" y="3939174"/>
            <a:ext cx="1105725" cy="112763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7"/>
          <p:cNvSpPr txBox="1"/>
          <p:nvPr>
            <p:ph type="title"/>
          </p:nvPr>
        </p:nvSpPr>
        <p:spPr>
          <a:xfrm>
            <a:off x="311700" y="445025"/>
            <a:ext cx="500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TBDEngine (name subject to change)</a:t>
            </a:r>
            <a:endParaRPr/>
          </a:p>
        </p:txBody>
      </p:sp>
      <p:sp>
        <p:nvSpPr>
          <p:cNvPr id="631" name="Google Shape;631;p57"/>
          <p:cNvSpPr txBox="1"/>
          <p:nvPr>
            <p:ph idx="1" type="body"/>
          </p:nvPr>
        </p:nvSpPr>
        <p:spPr>
          <a:xfrm>
            <a:off x="207225" y="1017725"/>
            <a:ext cx="3670800" cy="3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ACACA"/>
              </a:buClr>
              <a:buSzPts val="1300"/>
              <a:buFont typeface="Average"/>
              <a:buChar char="●"/>
            </a:pPr>
            <a:r>
              <a:rPr lang="en" sz="1300"/>
              <a:t>PM</a:t>
            </a:r>
            <a:endParaRPr sz="1300"/>
          </a:p>
          <a:p>
            <a:pPr indent="-311150" lvl="1" marL="914400" rtl="0" algn="l">
              <a:spcBef>
                <a:spcPts val="0"/>
              </a:spcBef>
              <a:spcAft>
                <a:spcPts val="0"/>
              </a:spcAft>
              <a:buClr>
                <a:srgbClr val="CACACA"/>
              </a:buClr>
              <a:buSzPts val="1300"/>
              <a:buFont typeface="Average"/>
              <a:buChar char="○"/>
            </a:pPr>
            <a:r>
              <a:rPr lang="en" sz="1300"/>
              <a:t>Ilter Ulutas (fanfania333)</a:t>
            </a:r>
            <a:endParaRPr sz="1300"/>
          </a:p>
          <a:p>
            <a:pPr indent="-311150" lvl="1" marL="914400" rtl="0" algn="l">
              <a:spcBef>
                <a:spcPts val="0"/>
              </a:spcBef>
              <a:spcAft>
                <a:spcPts val="0"/>
              </a:spcAft>
              <a:buClr>
                <a:srgbClr val="CACACA"/>
              </a:buClr>
              <a:buSzPts val="1300"/>
              <a:buFont typeface="Average"/>
              <a:buChar char="○"/>
            </a:pPr>
            <a:r>
              <a:rPr lang="en" sz="1300"/>
              <a:t>Looking for Co-PM</a:t>
            </a:r>
            <a:endParaRPr sz="1300"/>
          </a:p>
          <a:p>
            <a:pPr indent="-311150" lvl="0" marL="457200" marR="0" rtl="0" algn="l">
              <a:lnSpc>
                <a:spcPct val="115000"/>
              </a:lnSpc>
              <a:spcBef>
                <a:spcPts val="0"/>
              </a:spcBef>
              <a:spcAft>
                <a:spcPts val="0"/>
              </a:spcAft>
              <a:buClr>
                <a:srgbClr val="CACACA"/>
              </a:buClr>
              <a:buSzPts val="1300"/>
              <a:buFont typeface="Average"/>
              <a:buChar char="●"/>
            </a:pPr>
            <a:r>
              <a:rPr lang="en" sz="1300"/>
              <a:t>Technology/Languages/Libraries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Rendering: Vulkan, GLFW</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Core Functionality: ImGUI</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Scripting: AngelScript</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Language: C++</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Skills you will learn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Game Engine Design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Computer Graphics/Rendering</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UI/UX Design</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3D Physics</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Expectations</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Familiarity with a C-like programming language (C, C++, C#, Java, Swift etc.)</a:t>
            </a:r>
            <a:endParaRPr sz="1100"/>
          </a:p>
          <a:p>
            <a:pPr indent="-298450" lvl="1" marL="914400" marR="0" rtl="0" algn="l">
              <a:lnSpc>
                <a:spcPct val="115000"/>
              </a:lnSpc>
              <a:spcBef>
                <a:spcPts val="0"/>
              </a:spcBef>
              <a:spcAft>
                <a:spcPts val="0"/>
              </a:spcAft>
              <a:buClr>
                <a:srgbClr val="CACACA"/>
              </a:buClr>
              <a:buSzPts val="1100"/>
              <a:buFont typeface="Average"/>
              <a:buChar char="○"/>
            </a:pPr>
            <a:r>
              <a:rPr lang="en" sz="1100"/>
              <a:t>Ability to read documentation</a:t>
            </a:r>
            <a:endParaRPr sz="1100"/>
          </a:p>
          <a:p>
            <a:pPr indent="-311150" lvl="0" marL="457200" marR="0" rtl="0" algn="l">
              <a:lnSpc>
                <a:spcPct val="115000"/>
              </a:lnSpc>
              <a:spcBef>
                <a:spcPts val="0"/>
              </a:spcBef>
              <a:spcAft>
                <a:spcPts val="0"/>
              </a:spcAft>
              <a:buClr>
                <a:srgbClr val="CACACA"/>
              </a:buClr>
              <a:buSzPts val="1300"/>
              <a:buFont typeface="Average"/>
              <a:buChar char="●"/>
            </a:pPr>
            <a:r>
              <a:rPr lang="en" sz="1300"/>
              <a:t>Additional Information</a:t>
            </a:r>
            <a:endParaRPr sz="1300"/>
          </a:p>
          <a:p>
            <a:pPr indent="-298450" lvl="1" marL="914400" marR="0" rtl="0" algn="l">
              <a:lnSpc>
                <a:spcPct val="115000"/>
              </a:lnSpc>
              <a:spcBef>
                <a:spcPts val="0"/>
              </a:spcBef>
              <a:spcAft>
                <a:spcPts val="0"/>
              </a:spcAft>
              <a:buClr>
                <a:srgbClr val="CACACA"/>
              </a:buClr>
              <a:buSzPts val="1100"/>
              <a:buFont typeface="Average"/>
              <a:buChar char="○"/>
            </a:pPr>
            <a:r>
              <a:rPr lang="en" sz="1100"/>
              <a:t>Commitment ~2-3 hr/week</a:t>
            </a:r>
            <a:endParaRPr sz="1100"/>
          </a:p>
        </p:txBody>
      </p:sp>
      <p:sp>
        <p:nvSpPr>
          <p:cNvPr id="632" name="Google Shape;632;p57"/>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pic>
        <p:nvPicPr>
          <p:cNvPr id="633" name="Google Shape;633;p57"/>
          <p:cNvPicPr preferRelativeResize="0"/>
          <p:nvPr/>
        </p:nvPicPr>
        <p:blipFill rotWithShape="1">
          <a:blip r:embed="rId3">
            <a:alphaModFix/>
          </a:blip>
          <a:srcRect b="0" l="0" r="0" t="0"/>
          <a:stretch/>
        </p:blipFill>
        <p:spPr>
          <a:xfrm>
            <a:off x="7312002" y="1136125"/>
            <a:ext cx="1622723" cy="464324"/>
          </a:xfrm>
          <a:prstGeom prst="rect">
            <a:avLst/>
          </a:prstGeom>
          <a:noFill/>
          <a:ln>
            <a:noFill/>
          </a:ln>
        </p:spPr>
      </p:pic>
      <p:pic>
        <p:nvPicPr>
          <p:cNvPr id="634" name="Google Shape;634;p57"/>
          <p:cNvPicPr preferRelativeResize="0"/>
          <p:nvPr/>
        </p:nvPicPr>
        <p:blipFill rotWithShape="1">
          <a:blip r:embed="rId4">
            <a:alphaModFix/>
          </a:blip>
          <a:srcRect b="5516" l="0" r="0" t="5516"/>
          <a:stretch/>
        </p:blipFill>
        <p:spPr>
          <a:xfrm>
            <a:off x="3607375" y="1077375"/>
            <a:ext cx="1396474" cy="1396475"/>
          </a:xfrm>
          <a:prstGeom prst="rect">
            <a:avLst/>
          </a:prstGeom>
          <a:noFill/>
          <a:ln>
            <a:noFill/>
          </a:ln>
        </p:spPr>
      </p:pic>
      <p:pic>
        <p:nvPicPr>
          <p:cNvPr id="635" name="Google Shape;635;p57"/>
          <p:cNvPicPr preferRelativeResize="0"/>
          <p:nvPr/>
        </p:nvPicPr>
        <p:blipFill>
          <a:blip r:embed="rId5">
            <a:alphaModFix/>
          </a:blip>
          <a:stretch>
            <a:fillRect/>
          </a:stretch>
        </p:blipFill>
        <p:spPr>
          <a:xfrm>
            <a:off x="4391775" y="2706975"/>
            <a:ext cx="3670799" cy="2064813"/>
          </a:xfrm>
          <a:prstGeom prst="rect">
            <a:avLst/>
          </a:prstGeom>
          <a:noFill/>
          <a:ln>
            <a:noFill/>
          </a:ln>
        </p:spPr>
      </p:pic>
      <p:pic>
        <p:nvPicPr>
          <p:cNvPr id="636" name="Google Shape;636;p57"/>
          <p:cNvPicPr preferRelativeResize="0"/>
          <p:nvPr/>
        </p:nvPicPr>
        <p:blipFill>
          <a:blip r:embed="rId6">
            <a:alphaModFix/>
          </a:blip>
          <a:stretch>
            <a:fillRect/>
          </a:stretch>
        </p:blipFill>
        <p:spPr>
          <a:xfrm>
            <a:off x="5513025" y="523200"/>
            <a:ext cx="1428300" cy="2142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8"/>
          <p:cNvSpPr txBox="1"/>
          <p:nvPr>
            <p:ph type="title"/>
          </p:nvPr>
        </p:nvSpPr>
        <p:spPr>
          <a:xfrm>
            <a:off x="311700" y="242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Enter Your Discord</a:t>
            </a:r>
            <a:endParaRPr/>
          </a:p>
        </p:txBody>
      </p:sp>
      <p:sp>
        <p:nvSpPr>
          <p:cNvPr id="642" name="Google Shape;642;p58"/>
          <p:cNvSpPr txBox="1"/>
          <p:nvPr>
            <p:ph idx="1" type="body"/>
          </p:nvPr>
        </p:nvSpPr>
        <p:spPr>
          <a:xfrm>
            <a:off x="311700" y="902125"/>
            <a:ext cx="4428900" cy="110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use an automatic sorting system that uses the Discord unique tag provided by applicants. Therefore whatever Discord </a:t>
            </a:r>
            <a:r>
              <a:rPr lang="en"/>
              <a:t>unique</a:t>
            </a:r>
            <a:r>
              <a:rPr lang="en"/>
              <a:t> tag information you enter must be EXACTLY correct.</a:t>
            </a:r>
            <a:endParaRPr/>
          </a:p>
        </p:txBody>
      </p:sp>
      <p:sp>
        <p:nvSpPr>
          <p:cNvPr id="643" name="Google Shape;643;p58"/>
          <p:cNvSpPr txBox="1"/>
          <p:nvPr/>
        </p:nvSpPr>
        <p:spPr>
          <a:xfrm>
            <a:off x="724950" y="2623250"/>
            <a:ext cx="3602400" cy="22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INVALID Discord Name Format:</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my discord is xproioxis </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Xproioxis</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Proioxis</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xproioxis (Chris is so cute)</a:t>
            </a:r>
            <a:endParaRPr sz="1800">
              <a:solidFill>
                <a:schemeClr val="dk1"/>
              </a:solidFill>
              <a:latin typeface="Nunito"/>
              <a:ea typeface="Nunito"/>
              <a:cs typeface="Nunito"/>
              <a:sym typeface="Nunito"/>
            </a:endParaRPr>
          </a:p>
          <a:p>
            <a:pPr indent="0" lvl="0" marL="0" rtl="0" algn="l">
              <a:spcBef>
                <a:spcPts val="0"/>
              </a:spcBef>
              <a:spcAft>
                <a:spcPts val="0"/>
              </a:spcAft>
              <a:buNone/>
            </a:pPr>
            <a:r>
              <a:t/>
            </a:r>
            <a:endParaRPr sz="1800">
              <a:solidFill>
                <a:schemeClr val="dk1"/>
              </a:solidFill>
              <a:latin typeface="Nunito"/>
              <a:ea typeface="Nunito"/>
              <a:cs typeface="Nunito"/>
              <a:sym typeface="Nunito"/>
            </a:endParaRPr>
          </a:p>
        </p:txBody>
      </p:sp>
      <p:sp>
        <p:nvSpPr>
          <p:cNvPr id="644" name="Google Shape;644;p58"/>
          <p:cNvSpPr txBox="1"/>
          <p:nvPr/>
        </p:nvSpPr>
        <p:spPr>
          <a:xfrm>
            <a:off x="5440900" y="2074275"/>
            <a:ext cx="3273300" cy="6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Nunito"/>
                <a:ea typeface="Nunito"/>
                <a:cs typeface="Nunito"/>
                <a:sym typeface="Nunito"/>
              </a:rPr>
              <a:t>Let's say this is your discord…</a:t>
            </a:r>
            <a:endParaRPr sz="1800">
              <a:solidFill>
                <a:schemeClr val="dk1"/>
              </a:solidFill>
              <a:latin typeface="Nunito"/>
              <a:ea typeface="Nunito"/>
              <a:cs typeface="Nunito"/>
              <a:sym typeface="Nunito"/>
            </a:endParaRPr>
          </a:p>
        </p:txBody>
      </p:sp>
      <p:sp>
        <p:nvSpPr>
          <p:cNvPr id="645" name="Google Shape;645;p58"/>
          <p:cNvSpPr txBox="1"/>
          <p:nvPr/>
        </p:nvSpPr>
        <p:spPr>
          <a:xfrm>
            <a:off x="4939225" y="2623250"/>
            <a:ext cx="3602400" cy="22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VALID Discord Name Format:</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xproioxis </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xproioxis </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xproioxis </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xproioxis </a:t>
            </a:r>
            <a:endParaRPr sz="1800">
              <a:solidFill>
                <a:schemeClr val="dk1"/>
              </a:solidFill>
              <a:latin typeface="Nunito"/>
              <a:ea typeface="Nunito"/>
              <a:cs typeface="Nunito"/>
              <a:sym typeface="Nunito"/>
            </a:endParaRPr>
          </a:p>
        </p:txBody>
      </p:sp>
      <p:pic>
        <p:nvPicPr>
          <p:cNvPr id="646" name="Google Shape;646;p58"/>
          <p:cNvPicPr preferRelativeResize="0"/>
          <p:nvPr/>
        </p:nvPicPr>
        <p:blipFill>
          <a:blip r:embed="rId3">
            <a:alphaModFix/>
          </a:blip>
          <a:stretch>
            <a:fillRect/>
          </a:stretch>
        </p:blipFill>
        <p:spPr>
          <a:xfrm>
            <a:off x="5440850" y="304322"/>
            <a:ext cx="3273399" cy="1702700"/>
          </a:xfrm>
          <a:prstGeom prst="rect">
            <a:avLst/>
          </a:prstGeom>
          <a:noFill/>
          <a:ln>
            <a:noFill/>
          </a:ln>
        </p:spPr>
      </p:pic>
      <p:sp>
        <p:nvSpPr>
          <p:cNvPr id="647" name="Google Shape;647;p58"/>
          <p:cNvSpPr/>
          <p:nvPr/>
        </p:nvSpPr>
        <p:spPr>
          <a:xfrm>
            <a:off x="4628900" y="1801975"/>
            <a:ext cx="948000" cy="15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48" name="Google Shape;648;p58"/>
          <p:cNvSpPr txBox="1"/>
          <p:nvPr/>
        </p:nvSpPr>
        <p:spPr>
          <a:xfrm>
            <a:off x="4495700" y="1326175"/>
            <a:ext cx="12144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2"/>
                </a:solidFill>
                <a:latin typeface="Nunito"/>
                <a:ea typeface="Nunito"/>
                <a:cs typeface="Nunito"/>
                <a:sym typeface="Nunito"/>
              </a:rPr>
              <a:t>Unique Tag (Use this!)</a:t>
            </a:r>
            <a:endParaRPr sz="1300">
              <a:solidFill>
                <a:schemeClr val="lt2"/>
              </a:solidFill>
              <a:latin typeface="Nunito"/>
              <a:ea typeface="Nunito"/>
              <a:cs typeface="Nunito"/>
              <a:sym typeface="Nunito"/>
            </a:endParaRPr>
          </a:p>
        </p:txBody>
      </p:sp>
      <p:sp>
        <p:nvSpPr>
          <p:cNvPr id="649" name="Google Shape;649;p58"/>
          <p:cNvSpPr/>
          <p:nvPr/>
        </p:nvSpPr>
        <p:spPr>
          <a:xfrm flipH="1">
            <a:off x="6434225" y="1555000"/>
            <a:ext cx="1049700" cy="15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50" name="Google Shape;650;p58"/>
          <p:cNvSpPr txBox="1"/>
          <p:nvPr/>
        </p:nvSpPr>
        <p:spPr>
          <a:xfrm>
            <a:off x="6351875" y="1056825"/>
            <a:ext cx="12144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2"/>
                </a:solidFill>
                <a:latin typeface="Nunito"/>
                <a:ea typeface="Nunito"/>
                <a:cs typeface="Nunito"/>
                <a:sym typeface="Nunito"/>
              </a:rPr>
              <a:t>Username (Don’t Use!)</a:t>
            </a:r>
            <a:endParaRPr sz="1300">
              <a:solidFill>
                <a:schemeClr val="lt2"/>
              </a:solidFill>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306"/>
        </a:solidFill>
      </p:bgPr>
    </p:bg>
    <p:spTree>
      <p:nvGrpSpPr>
        <p:cNvPr id="654" name="Shape 654"/>
        <p:cNvGrpSpPr/>
        <p:nvPr/>
      </p:nvGrpSpPr>
      <p:grpSpPr>
        <a:xfrm>
          <a:off x="0" y="0"/>
          <a:ext cx="0" cy="0"/>
          <a:chOff x="0" y="0"/>
          <a:chExt cx="0" cy="0"/>
        </a:xfrm>
      </p:grpSpPr>
      <p:sp>
        <p:nvSpPr>
          <p:cNvPr id="655" name="Google Shape;655;p59"/>
          <p:cNvSpPr/>
          <p:nvPr/>
        </p:nvSpPr>
        <p:spPr>
          <a:xfrm rot="878525">
            <a:off x="3364591" y="1186582"/>
            <a:ext cx="1465700" cy="4149337"/>
          </a:xfrm>
          <a:prstGeom prst="triangle">
            <a:avLst>
              <a:gd fmla="val 70978"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9"/>
          <p:cNvSpPr/>
          <p:nvPr/>
        </p:nvSpPr>
        <p:spPr>
          <a:xfrm>
            <a:off x="3604900" y="3444325"/>
            <a:ext cx="1441200" cy="17985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9"/>
          <p:cNvSpPr/>
          <p:nvPr/>
        </p:nvSpPr>
        <p:spPr>
          <a:xfrm>
            <a:off x="3833500" y="2910925"/>
            <a:ext cx="958500" cy="10125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9"/>
          <p:cNvSpPr/>
          <p:nvPr/>
        </p:nvSpPr>
        <p:spPr>
          <a:xfrm>
            <a:off x="0" y="0"/>
            <a:ext cx="3940800" cy="5143500"/>
          </a:xfrm>
          <a:prstGeom prst="rect">
            <a:avLst/>
          </a:prstGeom>
          <a:solidFill>
            <a:srgbClr val="1C4587"/>
          </a:solidFill>
          <a:ln>
            <a:noFill/>
          </a:ln>
          <a:effectLst>
            <a:outerShdw blurRad="342900" rotWithShape="0" algn="bl" dir="215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9"/>
          <p:cNvSpPr txBox="1"/>
          <p:nvPr>
            <p:ph type="title"/>
          </p:nvPr>
        </p:nvSpPr>
        <p:spPr>
          <a:xfrm>
            <a:off x="5465713" y="346650"/>
            <a:ext cx="3299400" cy="222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rgbClr val="39B8FF"/>
                </a:solidFill>
              </a:rPr>
              <a:t>NOW:</a:t>
            </a:r>
            <a:endParaRPr sz="1100">
              <a:solidFill>
                <a:srgbClr val="39B8FF"/>
              </a:solidFill>
            </a:endParaRPr>
          </a:p>
          <a:p>
            <a:pPr indent="0" lvl="0" marL="0" rtl="0" algn="l">
              <a:spcBef>
                <a:spcPts val="0"/>
              </a:spcBef>
              <a:spcAft>
                <a:spcPts val="0"/>
              </a:spcAft>
              <a:buNone/>
            </a:pPr>
            <a:br>
              <a:rPr lang="en" sz="1100"/>
            </a:br>
            <a:r>
              <a:rPr lang="en" sz="1900">
                <a:latin typeface="Nunito"/>
                <a:ea typeface="Nunito"/>
                <a:cs typeface="Nunito"/>
                <a:sym typeface="Nunito"/>
              </a:rPr>
              <a:t>&gt; </a:t>
            </a:r>
            <a:r>
              <a:rPr lang="en" sz="1900">
                <a:latin typeface="Nunito"/>
                <a:ea typeface="Nunito"/>
                <a:cs typeface="Nunito"/>
                <a:sym typeface="Nunito"/>
              </a:rPr>
              <a:t>Q&amp;A on anything projects related!</a:t>
            </a:r>
            <a:br>
              <a:rPr lang="en" sz="1900">
                <a:latin typeface="Nunito"/>
                <a:ea typeface="Nunito"/>
                <a:cs typeface="Nunito"/>
                <a:sym typeface="Nunito"/>
              </a:rPr>
            </a:br>
            <a:endParaRPr sz="7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&gt; Fill out the form to signup!</a:t>
            </a:r>
            <a:endParaRPr sz="1900">
              <a:latin typeface="Nunito"/>
              <a:ea typeface="Nunito"/>
              <a:cs typeface="Nunito"/>
              <a:sym typeface="Nunito"/>
            </a:endParaRPr>
          </a:p>
        </p:txBody>
      </p:sp>
      <p:sp>
        <p:nvSpPr>
          <p:cNvPr id="660" name="Google Shape;660;p59"/>
          <p:cNvSpPr txBox="1"/>
          <p:nvPr/>
        </p:nvSpPr>
        <p:spPr>
          <a:xfrm>
            <a:off x="320700" y="4025175"/>
            <a:ext cx="329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Nunito"/>
                <a:ea typeface="Nunito"/>
                <a:cs typeface="Nunito"/>
                <a:sym typeface="Nunito"/>
              </a:rPr>
              <a:t>tx.ag/ProjectSignUpsFall24</a:t>
            </a:r>
            <a:endParaRPr b="1" sz="1700">
              <a:solidFill>
                <a:schemeClr val="dk1"/>
              </a:solidFill>
              <a:latin typeface="Nunito"/>
              <a:ea typeface="Nunito"/>
              <a:cs typeface="Nunito"/>
              <a:sym typeface="Nunito"/>
            </a:endParaRPr>
          </a:p>
        </p:txBody>
      </p:sp>
      <p:sp>
        <p:nvSpPr>
          <p:cNvPr id="661" name="Google Shape;661;p59"/>
          <p:cNvSpPr txBox="1"/>
          <p:nvPr/>
        </p:nvSpPr>
        <p:spPr>
          <a:xfrm>
            <a:off x="320700" y="3567975"/>
            <a:ext cx="329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F1C232"/>
                </a:solidFill>
                <a:latin typeface="Nunito"/>
                <a:ea typeface="Nunito"/>
                <a:cs typeface="Nunito"/>
                <a:sym typeface="Nunito"/>
              </a:rPr>
              <a:t>SCAN or TYPE:</a:t>
            </a:r>
            <a:endParaRPr sz="2000">
              <a:solidFill>
                <a:srgbClr val="F1C232"/>
              </a:solidFill>
              <a:latin typeface="Nunito"/>
              <a:ea typeface="Nunito"/>
              <a:cs typeface="Nunito"/>
              <a:sym typeface="Nunito"/>
            </a:endParaRPr>
          </a:p>
        </p:txBody>
      </p:sp>
      <p:sp>
        <p:nvSpPr>
          <p:cNvPr id="662" name="Google Shape;662;p59"/>
          <p:cNvSpPr txBox="1"/>
          <p:nvPr/>
        </p:nvSpPr>
        <p:spPr>
          <a:xfrm rot="-1147210">
            <a:off x="4626413" y="288880"/>
            <a:ext cx="983665" cy="98519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a:solidFill>
                  <a:schemeClr val="dk1"/>
                </a:solidFill>
                <a:latin typeface="Oswald"/>
                <a:ea typeface="Oswald"/>
                <a:cs typeface="Oswald"/>
                <a:sym typeface="Oswald"/>
              </a:rPr>
              <a:t>🚀</a:t>
            </a:r>
            <a:endParaRPr/>
          </a:p>
        </p:txBody>
      </p:sp>
      <p:sp>
        <p:nvSpPr>
          <p:cNvPr id="663" name="Google Shape;663;p59"/>
          <p:cNvSpPr/>
          <p:nvPr/>
        </p:nvSpPr>
        <p:spPr>
          <a:xfrm>
            <a:off x="4443100" y="2939175"/>
            <a:ext cx="958500" cy="11484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9"/>
          <p:cNvSpPr/>
          <p:nvPr/>
        </p:nvSpPr>
        <p:spPr>
          <a:xfrm>
            <a:off x="4595500" y="3760725"/>
            <a:ext cx="958500" cy="10125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9"/>
          <p:cNvSpPr/>
          <p:nvPr/>
        </p:nvSpPr>
        <p:spPr>
          <a:xfrm>
            <a:off x="4906500" y="2550125"/>
            <a:ext cx="189900" cy="2214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9"/>
          <p:cNvSpPr/>
          <p:nvPr/>
        </p:nvSpPr>
        <p:spPr>
          <a:xfrm>
            <a:off x="5135100" y="3324850"/>
            <a:ext cx="858300" cy="5898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9"/>
          <p:cNvSpPr/>
          <p:nvPr/>
        </p:nvSpPr>
        <p:spPr>
          <a:xfrm>
            <a:off x="5406075" y="3760725"/>
            <a:ext cx="532200" cy="4926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9"/>
          <p:cNvSpPr/>
          <p:nvPr/>
        </p:nvSpPr>
        <p:spPr>
          <a:xfrm>
            <a:off x="3839700" y="2397725"/>
            <a:ext cx="321300" cy="3174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9"/>
          <p:cNvSpPr/>
          <p:nvPr/>
        </p:nvSpPr>
        <p:spPr>
          <a:xfrm>
            <a:off x="3763500" y="2265125"/>
            <a:ext cx="189900" cy="2214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9"/>
          <p:cNvSpPr/>
          <p:nvPr/>
        </p:nvSpPr>
        <p:spPr>
          <a:xfrm>
            <a:off x="3839700" y="3388325"/>
            <a:ext cx="418800" cy="4926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9"/>
          <p:cNvSpPr/>
          <p:nvPr/>
        </p:nvSpPr>
        <p:spPr>
          <a:xfrm>
            <a:off x="4558463" y="2854925"/>
            <a:ext cx="189900" cy="221400"/>
          </a:xfrm>
          <a:prstGeom prst="ellipse">
            <a:avLst/>
          </a:prstGeom>
          <a:solidFill>
            <a:srgbClr val="6B8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59"/>
          <p:cNvPicPr preferRelativeResize="0"/>
          <p:nvPr/>
        </p:nvPicPr>
        <p:blipFill>
          <a:blip r:embed="rId3">
            <a:alphaModFix/>
          </a:blip>
          <a:stretch>
            <a:fillRect/>
          </a:stretch>
        </p:blipFill>
        <p:spPr>
          <a:xfrm>
            <a:off x="8105250" y="3655950"/>
            <a:ext cx="170789" cy="224976"/>
          </a:xfrm>
          <a:prstGeom prst="rect">
            <a:avLst/>
          </a:prstGeom>
          <a:noFill/>
          <a:ln>
            <a:noFill/>
          </a:ln>
        </p:spPr>
      </p:pic>
      <p:pic>
        <p:nvPicPr>
          <p:cNvPr id="673" name="Google Shape;673;p59"/>
          <p:cNvPicPr preferRelativeResize="0"/>
          <p:nvPr/>
        </p:nvPicPr>
        <p:blipFill>
          <a:blip r:embed="rId4">
            <a:alphaModFix/>
          </a:blip>
          <a:stretch>
            <a:fillRect/>
          </a:stretch>
        </p:blipFill>
        <p:spPr>
          <a:xfrm>
            <a:off x="674263" y="829900"/>
            <a:ext cx="2592275" cy="2614425"/>
          </a:xfrm>
          <a:prstGeom prst="rect">
            <a:avLst/>
          </a:prstGeom>
          <a:noFill/>
          <a:ln>
            <a:noFill/>
          </a:ln>
        </p:spPr>
      </p:pic>
      <p:sp>
        <p:nvSpPr>
          <p:cNvPr id="674" name="Google Shape;674;p59"/>
          <p:cNvSpPr txBox="1"/>
          <p:nvPr/>
        </p:nvSpPr>
        <p:spPr>
          <a:xfrm>
            <a:off x="320700" y="4440225"/>
            <a:ext cx="211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Nunito"/>
                <a:ea typeface="Nunito"/>
                <a:cs typeface="Nunito"/>
                <a:sym typeface="Nunito"/>
              </a:rPr>
              <a:t>tx.ag/switchless</a:t>
            </a:r>
            <a:endParaRPr b="1" sz="1700">
              <a:solidFill>
                <a:schemeClr val="dk1"/>
              </a:solidFill>
              <a:latin typeface="Nunito"/>
              <a:ea typeface="Nunito"/>
              <a:cs typeface="Nunito"/>
              <a:sym typeface="Nunito"/>
            </a:endParaRPr>
          </a:p>
        </p:txBody>
      </p:sp>
      <p:sp>
        <p:nvSpPr>
          <p:cNvPr id="675" name="Google Shape;675;p59"/>
          <p:cNvSpPr txBox="1"/>
          <p:nvPr/>
        </p:nvSpPr>
        <p:spPr>
          <a:xfrm>
            <a:off x="2174788" y="4501809"/>
            <a:ext cx="2115900" cy="353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(Due Wednesday 11:59pm)</a:t>
            </a:r>
            <a:endParaRPr sz="1200">
              <a:solidFill>
                <a:schemeClr val="dk1"/>
              </a:solidFill>
              <a:latin typeface="Nunito"/>
              <a:ea typeface="Nunito"/>
              <a:cs typeface="Nunito"/>
              <a:sym typeface="Nunito"/>
            </a:endParaRPr>
          </a:p>
        </p:txBody>
      </p:sp>
      <p:pic>
        <p:nvPicPr>
          <p:cNvPr id="676" name="Google Shape;676;p59"/>
          <p:cNvPicPr preferRelativeResize="0"/>
          <p:nvPr/>
        </p:nvPicPr>
        <p:blipFill rotWithShape="1">
          <a:blip r:embed="rId5">
            <a:alphaModFix/>
          </a:blip>
          <a:srcRect b="0" l="6863" r="4112" t="2486"/>
          <a:stretch/>
        </p:blipFill>
        <p:spPr>
          <a:xfrm>
            <a:off x="5135100" y="2862975"/>
            <a:ext cx="3643377" cy="1874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p:nvPr/>
        </p:nvSpPr>
        <p:spPr>
          <a:xfrm rot="-10800000">
            <a:off x="-2089825" y="0"/>
            <a:ext cx="5025825" cy="5148775"/>
          </a:xfrm>
          <a:prstGeom prst="flowChartManualOperation">
            <a:avLst/>
          </a:prstGeom>
          <a:solidFill>
            <a:srgbClr val="1717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ph type="title"/>
          </p:nvPr>
        </p:nvSpPr>
        <p:spPr>
          <a:xfrm>
            <a:off x="3388525" y="445025"/>
            <a:ext cx="544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Being a (Good) Project Member</a:t>
            </a:r>
            <a:endParaRPr/>
          </a:p>
        </p:txBody>
      </p:sp>
      <p:sp>
        <p:nvSpPr>
          <p:cNvPr id="130" name="Google Shape;130;p17"/>
          <p:cNvSpPr txBox="1"/>
          <p:nvPr>
            <p:ph idx="1" type="body"/>
          </p:nvPr>
        </p:nvSpPr>
        <p:spPr>
          <a:xfrm>
            <a:off x="3388525" y="1152475"/>
            <a:ext cx="544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rPr>
              <a:t>each project will give its own expectations and instructions on how to be a good member, but in general you should:</a:t>
            </a:r>
            <a:endParaRPr i="1" sz="1500">
              <a:solidFill>
                <a:schemeClr val="dk1"/>
              </a:solidFill>
            </a:endParaRPr>
          </a:p>
          <a:p>
            <a:pPr indent="-342900" lvl="0" marL="457200" rtl="0" algn="l">
              <a:spcBef>
                <a:spcPts val="1600"/>
              </a:spcBef>
              <a:spcAft>
                <a:spcPts val="0"/>
              </a:spcAft>
              <a:buSzPts val="1800"/>
              <a:buChar char="-"/>
            </a:pPr>
            <a:r>
              <a:rPr lang="en"/>
              <a:t>be excited and willing to participate and learn</a:t>
            </a:r>
            <a:endParaRPr/>
          </a:p>
          <a:p>
            <a:pPr indent="-342900" lvl="0" marL="457200" rtl="0" algn="l">
              <a:spcBef>
                <a:spcPts val="0"/>
              </a:spcBef>
              <a:spcAft>
                <a:spcPts val="0"/>
              </a:spcAft>
              <a:buSzPts val="1800"/>
              <a:buChar char="-"/>
            </a:pPr>
            <a:r>
              <a:rPr lang="en">
                <a:solidFill>
                  <a:srgbClr val="F1C232"/>
                </a:solidFill>
              </a:rPr>
              <a:t>have a Discord and GitHub</a:t>
            </a:r>
            <a:r>
              <a:rPr lang="en"/>
              <a:t> </a:t>
            </a:r>
            <a:r>
              <a:rPr lang="en" sz="1700"/>
              <a:t>(so we can organize you into your project group)</a:t>
            </a:r>
            <a:endParaRPr sz="1700"/>
          </a:p>
          <a:p>
            <a:pPr indent="-342900" lvl="0" marL="457200" rtl="0" algn="l">
              <a:spcBef>
                <a:spcPts val="0"/>
              </a:spcBef>
              <a:spcAft>
                <a:spcPts val="0"/>
              </a:spcAft>
              <a:buSzPts val="1800"/>
              <a:buChar char="-"/>
            </a:pPr>
            <a:r>
              <a:rPr lang="en"/>
              <a:t>reply/react promptly to messages and announcements from your PM</a:t>
            </a:r>
            <a:endParaRPr/>
          </a:p>
          <a:p>
            <a:pPr indent="-342900" lvl="0" marL="457200" rtl="0" algn="l">
              <a:spcBef>
                <a:spcPts val="0"/>
              </a:spcBef>
              <a:spcAft>
                <a:spcPts val="0"/>
              </a:spcAft>
              <a:buSzPts val="1800"/>
              <a:buChar char="-"/>
            </a:pPr>
            <a:r>
              <a:rPr lang="en">
                <a:solidFill>
                  <a:srgbClr val="F1C232"/>
                </a:solidFill>
              </a:rPr>
              <a:t>have &gt;1-2 hours per week</a:t>
            </a:r>
            <a:r>
              <a:rPr lang="en"/>
              <a:t> to set aside for your project work </a:t>
            </a:r>
            <a:r>
              <a:rPr lang="en" sz="1700"/>
              <a:t>(likely more for certain RF projects)</a:t>
            </a:r>
            <a:endParaRPr sz="1700"/>
          </a:p>
          <a:p>
            <a:pPr indent="0" lvl="0" marL="0" rtl="0" algn="ctr">
              <a:spcBef>
                <a:spcPts val="1600"/>
              </a:spcBef>
              <a:spcAft>
                <a:spcPts val="1600"/>
              </a:spcAft>
              <a:buNone/>
            </a:pPr>
            <a:r>
              <a:rPr b="1" lang="en" sz="1300">
                <a:solidFill>
                  <a:schemeClr val="dk1"/>
                </a:solidFill>
              </a:rPr>
              <a:t>SIDENOTE: you can signup for UP TO (1) RF and (1) LF project</a:t>
            </a:r>
            <a:endParaRPr b="1" sz="1300">
              <a:solidFill>
                <a:schemeClr val="dk1"/>
              </a:solidFill>
            </a:endParaRPr>
          </a:p>
        </p:txBody>
      </p:sp>
      <p:pic>
        <p:nvPicPr>
          <p:cNvPr id="131" name="Google Shape;131;p17"/>
          <p:cNvPicPr preferRelativeResize="0"/>
          <p:nvPr/>
        </p:nvPicPr>
        <p:blipFill>
          <a:blip r:embed="rId3">
            <a:alphaModFix/>
          </a:blip>
          <a:stretch>
            <a:fillRect/>
          </a:stretch>
        </p:blipFill>
        <p:spPr>
          <a:xfrm flipH="1">
            <a:off x="521951" y="651875"/>
            <a:ext cx="2223725" cy="2370175"/>
          </a:xfrm>
          <a:prstGeom prst="rect">
            <a:avLst/>
          </a:prstGeom>
          <a:noFill/>
          <a:ln>
            <a:noFill/>
          </a:ln>
        </p:spPr>
      </p:pic>
      <p:sp>
        <p:nvSpPr>
          <p:cNvPr id="132" name="Google Shape;132;p17"/>
          <p:cNvSpPr/>
          <p:nvPr/>
        </p:nvSpPr>
        <p:spPr>
          <a:xfrm>
            <a:off x="408400" y="3317650"/>
            <a:ext cx="2671200" cy="1262100"/>
          </a:xfrm>
          <a:prstGeom prst="rect">
            <a:avLst/>
          </a:prstGeom>
          <a:solidFill>
            <a:srgbClr val="245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txBox="1"/>
          <p:nvPr/>
        </p:nvSpPr>
        <p:spPr>
          <a:xfrm>
            <a:off x="518350" y="3356050"/>
            <a:ext cx="24513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Nunito"/>
                <a:ea typeface="Nunito"/>
                <a:cs typeface="Nunito"/>
                <a:sym typeface="Nunito"/>
              </a:rPr>
              <a:t>To signup to be possibly selected to co-PM a project, you will also need to submit a </a:t>
            </a:r>
            <a:r>
              <a:rPr b="1" lang="en" sz="1300">
                <a:solidFill>
                  <a:srgbClr val="FFD966"/>
                </a:solidFill>
                <a:latin typeface="Nunito"/>
                <a:ea typeface="Nunito"/>
                <a:cs typeface="Nunito"/>
                <a:sym typeface="Nunito"/>
              </a:rPr>
              <a:t>resume with relevant experience</a:t>
            </a:r>
            <a:r>
              <a:rPr b="1" lang="en" sz="1300">
                <a:solidFill>
                  <a:schemeClr val="dk1"/>
                </a:solidFill>
                <a:latin typeface="Nunito"/>
                <a:ea typeface="Nunito"/>
                <a:cs typeface="Nunito"/>
                <a:sym typeface="Nunito"/>
              </a:rPr>
              <a:t> :)</a:t>
            </a:r>
            <a:endParaRPr b="1" sz="1300">
              <a:solidFill>
                <a:schemeClr val="dk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1565450" y="181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ountability System</a:t>
            </a:r>
            <a:endParaRPr sz="4400"/>
          </a:p>
        </p:txBody>
      </p:sp>
      <p:sp>
        <p:nvSpPr>
          <p:cNvPr id="139" name="Google Shape;139;p18"/>
          <p:cNvSpPr txBox="1"/>
          <p:nvPr>
            <p:ph idx="1" type="body"/>
          </p:nvPr>
        </p:nvSpPr>
        <p:spPr>
          <a:xfrm>
            <a:off x="123275" y="1222200"/>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ACCountability System is meant to </a:t>
            </a:r>
            <a:r>
              <a:rPr lang="en"/>
              <a:t>reward</a:t>
            </a:r>
            <a:r>
              <a:rPr lang="en"/>
              <a:t> active PMs and move members out of inactive projects:</a:t>
            </a:r>
            <a:endParaRPr/>
          </a:p>
          <a:p>
            <a:pPr indent="-342900" lvl="0" marL="457200" rtl="0" algn="l">
              <a:spcBef>
                <a:spcPts val="1600"/>
              </a:spcBef>
              <a:spcAft>
                <a:spcPts val="0"/>
              </a:spcAft>
              <a:buSzPts val="1800"/>
              <a:buChar char="●"/>
            </a:pPr>
            <a:r>
              <a:rPr lang="en"/>
              <a:t>Switch Project Request forms will open shortly after projects begin</a:t>
            </a:r>
            <a:endParaRPr/>
          </a:p>
          <a:p>
            <a:pPr indent="-342900" lvl="0" marL="457200" rtl="0" algn="l">
              <a:spcBef>
                <a:spcPts val="0"/>
              </a:spcBef>
              <a:spcAft>
                <a:spcPts val="0"/>
              </a:spcAft>
              <a:buSzPts val="1800"/>
              <a:buChar char="●"/>
            </a:pPr>
            <a:r>
              <a:rPr lang="en"/>
              <a:t>Anonymous Project Manager Review forms</a:t>
            </a:r>
            <a:endParaRPr/>
          </a:p>
          <a:p>
            <a:pPr indent="-342900" lvl="0" marL="457200" rtl="0" algn="l">
              <a:spcBef>
                <a:spcPts val="0"/>
              </a:spcBef>
              <a:spcAft>
                <a:spcPts val="0"/>
              </a:spcAft>
              <a:buSzPts val="1800"/>
              <a:buChar char="●"/>
            </a:pPr>
            <a:r>
              <a:rPr lang="en"/>
              <a:t>This system is meant to keep projects active and make sure members have fun!</a:t>
            </a:r>
            <a:endParaRPr/>
          </a:p>
        </p:txBody>
      </p:sp>
      <p:pic>
        <p:nvPicPr>
          <p:cNvPr id="140" name="Google Shape;140;p18"/>
          <p:cNvPicPr preferRelativeResize="0"/>
          <p:nvPr/>
        </p:nvPicPr>
        <p:blipFill>
          <a:blip r:embed="rId3">
            <a:alphaModFix/>
          </a:blip>
          <a:stretch>
            <a:fillRect/>
          </a:stretch>
        </p:blipFill>
        <p:spPr>
          <a:xfrm>
            <a:off x="1084350" y="260975"/>
            <a:ext cx="2798451" cy="639350"/>
          </a:xfrm>
          <a:prstGeom prst="rect">
            <a:avLst/>
          </a:prstGeom>
          <a:noFill/>
          <a:ln>
            <a:noFill/>
          </a:ln>
        </p:spPr>
      </p:pic>
      <p:sp>
        <p:nvSpPr>
          <p:cNvPr id="141" name="Google Shape;141;p18"/>
          <p:cNvSpPr/>
          <p:nvPr/>
        </p:nvSpPr>
        <p:spPr>
          <a:xfrm>
            <a:off x="4950225" y="1249013"/>
            <a:ext cx="3914400" cy="1521900"/>
          </a:xfrm>
          <a:prstGeom prst="rect">
            <a:avLst/>
          </a:prstGeom>
          <a:solidFill>
            <a:srgbClr val="2A240E"/>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8"/>
          <p:cNvPicPr preferRelativeResize="0"/>
          <p:nvPr/>
        </p:nvPicPr>
        <p:blipFill>
          <a:blip r:embed="rId4">
            <a:alphaModFix/>
          </a:blip>
          <a:stretch>
            <a:fillRect/>
          </a:stretch>
        </p:blipFill>
        <p:spPr>
          <a:xfrm>
            <a:off x="7497200" y="1449400"/>
            <a:ext cx="1183375" cy="1408150"/>
          </a:xfrm>
          <a:prstGeom prst="rect">
            <a:avLst/>
          </a:prstGeom>
          <a:noFill/>
          <a:ln>
            <a:noFill/>
          </a:ln>
        </p:spPr>
      </p:pic>
      <p:sp>
        <p:nvSpPr>
          <p:cNvPr id="143" name="Google Shape;143;p18"/>
          <p:cNvSpPr txBox="1"/>
          <p:nvPr/>
        </p:nvSpPr>
        <p:spPr>
          <a:xfrm>
            <a:off x="6242497" y="1222200"/>
            <a:ext cx="1253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Nunito"/>
                <a:ea typeface="Nunito"/>
                <a:cs typeface="Nunito"/>
                <a:sym typeface="Nunito"/>
              </a:rPr>
              <a:t>Bad PM</a:t>
            </a:r>
            <a:endParaRPr sz="2300">
              <a:solidFill>
                <a:schemeClr val="dk1"/>
              </a:solidFill>
              <a:latin typeface="Nunito"/>
              <a:ea typeface="Nunito"/>
              <a:cs typeface="Nunito"/>
              <a:sym typeface="Nunito"/>
            </a:endParaRPr>
          </a:p>
        </p:txBody>
      </p:sp>
      <p:sp>
        <p:nvSpPr>
          <p:cNvPr id="144" name="Google Shape;144;p18"/>
          <p:cNvSpPr txBox="1"/>
          <p:nvPr/>
        </p:nvSpPr>
        <p:spPr>
          <a:xfrm>
            <a:off x="4782251" y="1678950"/>
            <a:ext cx="1670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Nunito"/>
                <a:ea typeface="Nunito"/>
                <a:cs typeface="Nunito"/>
                <a:sym typeface="Nunito"/>
              </a:rPr>
              <a:t>Members: 0</a:t>
            </a:r>
            <a:endParaRPr sz="2300">
              <a:solidFill>
                <a:schemeClr val="dk1"/>
              </a:solidFill>
              <a:latin typeface="Nunito"/>
              <a:ea typeface="Nunito"/>
              <a:cs typeface="Nunito"/>
              <a:sym typeface="Nunito"/>
            </a:endParaRPr>
          </a:p>
        </p:txBody>
      </p:sp>
      <p:sp>
        <p:nvSpPr>
          <p:cNvPr id="145" name="Google Shape;145;p18"/>
          <p:cNvSpPr/>
          <p:nvPr/>
        </p:nvSpPr>
        <p:spPr>
          <a:xfrm>
            <a:off x="4950213" y="3171988"/>
            <a:ext cx="3914400" cy="1521900"/>
          </a:xfrm>
          <a:prstGeom prst="rect">
            <a:avLst/>
          </a:prstGeom>
          <a:solidFill>
            <a:srgbClr val="2A240E"/>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8"/>
          <p:cNvPicPr preferRelativeResize="0"/>
          <p:nvPr/>
        </p:nvPicPr>
        <p:blipFill>
          <a:blip r:embed="rId4">
            <a:alphaModFix/>
          </a:blip>
          <a:stretch>
            <a:fillRect/>
          </a:stretch>
        </p:blipFill>
        <p:spPr>
          <a:xfrm>
            <a:off x="7497188" y="3372375"/>
            <a:ext cx="1183375" cy="1408150"/>
          </a:xfrm>
          <a:prstGeom prst="rect">
            <a:avLst/>
          </a:prstGeom>
          <a:noFill/>
          <a:ln>
            <a:noFill/>
          </a:ln>
        </p:spPr>
      </p:pic>
      <p:sp>
        <p:nvSpPr>
          <p:cNvPr id="147" name="Google Shape;147;p18"/>
          <p:cNvSpPr txBox="1"/>
          <p:nvPr/>
        </p:nvSpPr>
        <p:spPr>
          <a:xfrm>
            <a:off x="6121600" y="3140125"/>
            <a:ext cx="1495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Nunito"/>
                <a:ea typeface="Nunito"/>
                <a:cs typeface="Nunito"/>
                <a:sym typeface="Nunito"/>
              </a:rPr>
              <a:t>Good</a:t>
            </a:r>
            <a:r>
              <a:rPr lang="en" sz="2300">
                <a:solidFill>
                  <a:schemeClr val="dk1"/>
                </a:solidFill>
                <a:latin typeface="Nunito"/>
                <a:ea typeface="Nunito"/>
                <a:cs typeface="Nunito"/>
                <a:sym typeface="Nunito"/>
              </a:rPr>
              <a:t> PM</a:t>
            </a:r>
            <a:endParaRPr sz="2300">
              <a:solidFill>
                <a:schemeClr val="dk1"/>
              </a:solidFill>
              <a:latin typeface="Nunito"/>
              <a:ea typeface="Nunito"/>
              <a:cs typeface="Nunito"/>
              <a:sym typeface="Nunito"/>
            </a:endParaRPr>
          </a:p>
        </p:txBody>
      </p:sp>
      <p:sp>
        <p:nvSpPr>
          <p:cNvPr id="148" name="Google Shape;148;p18"/>
          <p:cNvSpPr txBox="1"/>
          <p:nvPr/>
        </p:nvSpPr>
        <p:spPr>
          <a:xfrm>
            <a:off x="4827563" y="3601925"/>
            <a:ext cx="16707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Nunito"/>
                <a:ea typeface="Nunito"/>
                <a:cs typeface="Nunito"/>
                <a:sym typeface="Nunito"/>
              </a:rPr>
              <a:t>Members: </a:t>
            </a:r>
            <a:endParaRPr sz="2300">
              <a:solidFill>
                <a:schemeClr val="dk1"/>
              </a:solidFill>
              <a:latin typeface="Nunito"/>
              <a:ea typeface="Nunito"/>
              <a:cs typeface="Nunito"/>
              <a:sym typeface="Nunito"/>
            </a:endParaRPr>
          </a:p>
          <a:p>
            <a:pPr indent="0" lvl="0" marL="0" rtl="0" algn="ctr">
              <a:spcBef>
                <a:spcPts val="0"/>
              </a:spcBef>
              <a:spcAft>
                <a:spcPts val="0"/>
              </a:spcAft>
              <a:buNone/>
            </a:pPr>
            <a:r>
              <a:rPr lang="en" sz="3200">
                <a:solidFill>
                  <a:schemeClr val="dk1"/>
                </a:solidFill>
                <a:latin typeface="Nunito"/>
                <a:ea typeface="Nunito"/>
                <a:cs typeface="Nunito"/>
                <a:sym typeface="Nunito"/>
              </a:rPr>
              <a:t>∞</a:t>
            </a:r>
            <a:endParaRPr sz="3200">
              <a:solidFill>
                <a:schemeClr val="dk1"/>
              </a:solidFill>
              <a:latin typeface="Nunito"/>
              <a:ea typeface="Nunito"/>
              <a:cs typeface="Nunito"/>
              <a:sym typeface="Nunito"/>
            </a:endParaRPr>
          </a:p>
        </p:txBody>
      </p:sp>
      <p:pic>
        <p:nvPicPr>
          <p:cNvPr id="149" name="Google Shape;149;p18"/>
          <p:cNvPicPr preferRelativeResize="0"/>
          <p:nvPr/>
        </p:nvPicPr>
        <p:blipFill>
          <a:blip r:embed="rId5">
            <a:alphaModFix/>
          </a:blip>
          <a:stretch>
            <a:fillRect/>
          </a:stretch>
        </p:blipFill>
        <p:spPr>
          <a:xfrm flipH="1">
            <a:off x="6242498" y="4048118"/>
            <a:ext cx="618100" cy="580878"/>
          </a:xfrm>
          <a:prstGeom prst="rect">
            <a:avLst/>
          </a:prstGeom>
          <a:noFill/>
          <a:ln>
            <a:noFill/>
          </a:ln>
        </p:spPr>
      </p:pic>
      <p:pic>
        <p:nvPicPr>
          <p:cNvPr id="150" name="Google Shape;150;p18"/>
          <p:cNvPicPr preferRelativeResize="0"/>
          <p:nvPr/>
        </p:nvPicPr>
        <p:blipFill>
          <a:blip r:embed="rId6">
            <a:alphaModFix/>
          </a:blip>
          <a:stretch>
            <a:fillRect/>
          </a:stretch>
        </p:blipFill>
        <p:spPr>
          <a:xfrm flipH="1">
            <a:off x="6560306" y="3545771"/>
            <a:ext cx="618101" cy="580878"/>
          </a:xfrm>
          <a:prstGeom prst="rect">
            <a:avLst/>
          </a:prstGeom>
          <a:noFill/>
          <a:ln>
            <a:noFill/>
          </a:ln>
        </p:spPr>
      </p:pic>
      <p:pic>
        <p:nvPicPr>
          <p:cNvPr id="151" name="Google Shape;151;p18"/>
          <p:cNvPicPr preferRelativeResize="0"/>
          <p:nvPr/>
        </p:nvPicPr>
        <p:blipFill>
          <a:blip r:embed="rId7">
            <a:alphaModFix/>
          </a:blip>
          <a:stretch>
            <a:fillRect/>
          </a:stretch>
        </p:blipFill>
        <p:spPr>
          <a:xfrm flipH="1">
            <a:off x="6906763" y="4023450"/>
            <a:ext cx="544249" cy="580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p:nvPr/>
        </p:nvSpPr>
        <p:spPr>
          <a:xfrm>
            <a:off x="416675" y="2030650"/>
            <a:ext cx="8574900" cy="2544600"/>
          </a:xfrm>
          <a:prstGeom prst="rect">
            <a:avLst/>
          </a:prstGeom>
          <a:solidFill>
            <a:srgbClr val="161C37"/>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416425" y="887650"/>
            <a:ext cx="8574900" cy="950700"/>
          </a:xfrm>
          <a:prstGeom prst="rect">
            <a:avLst/>
          </a:prstGeom>
          <a:solidFill>
            <a:srgbClr val="211E0E"/>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ph type="title"/>
          </p:nvPr>
        </p:nvSpPr>
        <p:spPr>
          <a:xfrm>
            <a:off x="235500" y="2164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PROJECTS*</a:t>
            </a:r>
            <a:endParaRPr/>
          </a:p>
        </p:txBody>
      </p:sp>
      <p:sp>
        <p:nvSpPr>
          <p:cNvPr id="159" name="Google Shape;159;p19"/>
          <p:cNvSpPr txBox="1"/>
          <p:nvPr>
            <p:ph idx="1" type="body"/>
          </p:nvPr>
        </p:nvSpPr>
        <p:spPr>
          <a:xfrm>
            <a:off x="1043700" y="923875"/>
            <a:ext cx="3556800" cy="4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LF Projects</a:t>
            </a:r>
            <a:endParaRPr/>
          </a:p>
        </p:txBody>
      </p:sp>
      <p:sp>
        <p:nvSpPr>
          <p:cNvPr id="160" name="Google Shape;160;p19"/>
          <p:cNvSpPr txBox="1"/>
          <p:nvPr>
            <p:ph idx="1" type="body"/>
          </p:nvPr>
        </p:nvSpPr>
        <p:spPr>
          <a:xfrm>
            <a:off x="1119900" y="2117675"/>
            <a:ext cx="3556800" cy="4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Aggie-related</a:t>
            </a:r>
            <a:endParaRPr/>
          </a:p>
        </p:txBody>
      </p:sp>
      <p:sp>
        <p:nvSpPr>
          <p:cNvPr id="161" name="Google Shape;161;p19"/>
          <p:cNvSpPr txBox="1"/>
          <p:nvPr>
            <p:ph idx="1" type="body"/>
          </p:nvPr>
        </p:nvSpPr>
        <p:spPr>
          <a:xfrm>
            <a:off x="1119900" y="2581225"/>
            <a:ext cx="3556800" cy="4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Games</a:t>
            </a:r>
            <a:endParaRPr/>
          </a:p>
        </p:txBody>
      </p:sp>
      <p:sp>
        <p:nvSpPr>
          <p:cNvPr id="162" name="Google Shape;162;p19"/>
          <p:cNvSpPr txBox="1"/>
          <p:nvPr>
            <p:ph idx="1" type="body"/>
          </p:nvPr>
        </p:nvSpPr>
        <p:spPr>
          <a:xfrm>
            <a:off x="1119900" y="3044775"/>
            <a:ext cx="3556800" cy="4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AI/ML</a:t>
            </a:r>
            <a:endParaRPr/>
          </a:p>
        </p:txBody>
      </p:sp>
      <p:sp>
        <p:nvSpPr>
          <p:cNvPr id="163" name="Google Shape;163;p19"/>
          <p:cNvSpPr txBox="1"/>
          <p:nvPr>
            <p:ph idx="1" type="body"/>
          </p:nvPr>
        </p:nvSpPr>
        <p:spPr>
          <a:xfrm>
            <a:off x="1119900" y="3971875"/>
            <a:ext cx="3556800" cy="4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Hardware</a:t>
            </a:r>
            <a:endParaRPr/>
          </a:p>
        </p:txBody>
      </p:sp>
      <p:sp>
        <p:nvSpPr>
          <p:cNvPr id="164" name="Google Shape;164;p19"/>
          <p:cNvSpPr txBox="1"/>
          <p:nvPr>
            <p:ph idx="1" type="body"/>
          </p:nvPr>
        </p:nvSpPr>
        <p:spPr>
          <a:xfrm>
            <a:off x="1043700" y="1330275"/>
            <a:ext cx="3556800" cy="4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Leet Camp</a:t>
            </a:r>
            <a:endParaRPr/>
          </a:p>
        </p:txBody>
      </p:sp>
      <p:sp>
        <p:nvSpPr>
          <p:cNvPr id="165" name="Google Shape;165;p19"/>
          <p:cNvSpPr txBox="1"/>
          <p:nvPr>
            <p:ph idx="1" type="body"/>
          </p:nvPr>
        </p:nvSpPr>
        <p:spPr>
          <a:xfrm>
            <a:off x="1119900" y="3508325"/>
            <a:ext cx="3556800" cy="4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Web/Mobile/Desktop Apps</a:t>
            </a:r>
            <a:endParaRPr/>
          </a:p>
        </p:txBody>
      </p:sp>
      <p:sp>
        <p:nvSpPr>
          <p:cNvPr id="166" name="Google Shape;166;p19"/>
          <p:cNvSpPr txBox="1"/>
          <p:nvPr/>
        </p:nvSpPr>
        <p:spPr>
          <a:xfrm>
            <a:off x="523525" y="2539300"/>
            <a:ext cx="4815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t>👾</a:t>
            </a:r>
            <a:endParaRPr sz="2900"/>
          </a:p>
        </p:txBody>
      </p:sp>
      <p:sp>
        <p:nvSpPr>
          <p:cNvPr id="167" name="Google Shape;167;p19"/>
          <p:cNvSpPr txBox="1"/>
          <p:nvPr/>
        </p:nvSpPr>
        <p:spPr>
          <a:xfrm>
            <a:off x="562200" y="2066875"/>
            <a:ext cx="481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a:t>
            </a:r>
            <a:endParaRPr sz="2400"/>
          </a:p>
        </p:txBody>
      </p:sp>
      <p:sp>
        <p:nvSpPr>
          <p:cNvPr id="168" name="Google Shape;168;p19"/>
          <p:cNvSpPr txBox="1"/>
          <p:nvPr/>
        </p:nvSpPr>
        <p:spPr>
          <a:xfrm>
            <a:off x="562200" y="3911350"/>
            <a:ext cx="48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sp>
        <p:nvSpPr>
          <p:cNvPr id="169" name="Google Shape;169;p19"/>
          <p:cNvSpPr txBox="1"/>
          <p:nvPr/>
        </p:nvSpPr>
        <p:spPr>
          <a:xfrm>
            <a:off x="562200" y="3088825"/>
            <a:ext cx="48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sp>
        <p:nvSpPr>
          <p:cNvPr id="170" name="Google Shape;170;p19"/>
          <p:cNvSpPr txBox="1"/>
          <p:nvPr/>
        </p:nvSpPr>
        <p:spPr>
          <a:xfrm>
            <a:off x="562200" y="3514675"/>
            <a:ext cx="481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t>📱</a:t>
            </a:r>
            <a:endParaRPr sz="2300"/>
          </a:p>
        </p:txBody>
      </p:sp>
      <p:sp>
        <p:nvSpPr>
          <p:cNvPr id="171" name="Google Shape;171;p19"/>
          <p:cNvSpPr txBox="1"/>
          <p:nvPr/>
        </p:nvSpPr>
        <p:spPr>
          <a:xfrm>
            <a:off x="486000" y="1304875"/>
            <a:ext cx="481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t>⌨️ </a:t>
            </a:r>
            <a:endParaRPr sz="2100"/>
          </a:p>
        </p:txBody>
      </p:sp>
      <p:sp>
        <p:nvSpPr>
          <p:cNvPr id="172" name="Google Shape;172;p19"/>
          <p:cNvSpPr txBox="1"/>
          <p:nvPr/>
        </p:nvSpPr>
        <p:spPr>
          <a:xfrm>
            <a:off x="486000" y="923875"/>
            <a:ext cx="48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r>
              <a:rPr lang="en" sz="2200"/>
              <a:t> </a:t>
            </a:r>
            <a:endParaRPr sz="2000"/>
          </a:p>
        </p:txBody>
      </p:sp>
      <p:sp>
        <p:nvSpPr>
          <p:cNvPr id="173" name="Google Shape;173;p19"/>
          <p:cNvSpPr txBox="1"/>
          <p:nvPr>
            <p:ph idx="1" type="body"/>
          </p:nvPr>
        </p:nvSpPr>
        <p:spPr>
          <a:xfrm>
            <a:off x="5373325" y="1000075"/>
            <a:ext cx="3556800" cy="456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900">
                <a:solidFill>
                  <a:srgbClr val="FFD966"/>
                </a:solidFill>
              </a:rPr>
              <a:t>LEARNING-FOCUSED (LF)</a:t>
            </a:r>
            <a:endParaRPr sz="1900">
              <a:solidFill>
                <a:srgbClr val="FFD966"/>
              </a:solidFill>
            </a:endParaRPr>
          </a:p>
        </p:txBody>
      </p:sp>
      <p:sp>
        <p:nvSpPr>
          <p:cNvPr id="174" name="Google Shape;174;p19"/>
          <p:cNvSpPr txBox="1"/>
          <p:nvPr>
            <p:ph idx="1" type="body"/>
          </p:nvPr>
        </p:nvSpPr>
        <p:spPr>
          <a:xfrm>
            <a:off x="5373325" y="2115775"/>
            <a:ext cx="3556800" cy="456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000">
                <a:solidFill>
                  <a:srgbClr val="39B8FF"/>
                </a:solidFill>
              </a:rPr>
              <a:t>RESULT</a:t>
            </a:r>
            <a:r>
              <a:rPr lang="en" sz="2000">
                <a:solidFill>
                  <a:srgbClr val="39B8FF"/>
                </a:solidFill>
              </a:rPr>
              <a:t>-FOCUSED (RF)</a:t>
            </a:r>
            <a:endParaRPr sz="2000">
              <a:solidFill>
                <a:srgbClr val="39B8FF"/>
              </a:solidFill>
            </a:endParaRPr>
          </a:p>
        </p:txBody>
      </p:sp>
      <p:sp>
        <p:nvSpPr>
          <p:cNvPr id="175" name="Google Shape;175;p19"/>
          <p:cNvSpPr txBox="1"/>
          <p:nvPr>
            <p:ph idx="1" type="body"/>
          </p:nvPr>
        </p:nvSpPr>
        <p:spPr>
          <a:xfrm>
            <a:off x="3218225" y="4586875"/>
            <a:ext cx="5748000" cy="456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i="1" lang="en" sz="1200"/>
              <a:t>*Very loosely organized within these categories</a:t>
            </a:r>
            <a:endParaRPr i="1"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LEARNING FOCUSED</a:t>
            </a:r>
            <a:endParaRPr/>
          </a:p>
        </p:txBody>
      </p:sp>
      <p:sp>
        <p:nvSpPr>
          <p:cNvPr id="181" name="Google Shape;181;p20"/>
          <p:cNvSpPr/>
          <p:nvPr/>
        </p:nvSpPr>
        <p:spPr>
          <a:xfrm>
            <a:off x="2733450" y="2818050"/>
            <a:ext cx="3677100" cy="984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LeetCamp</a:t>
            </a:r>
            <a:endParaRPr/>
          </a:p>
          <a:p>
            <a:pPr indent="0" lvl="0" marL="0" rtl="0" algn="l">
              <a:spcBef>
                <a:spcPts val="0"/>
              </a:spcBef>
              <a:spcAft>
                <a:spcPts val="0"/>
              </a:spcAft>
              <a:buNone/>
            </a:pPr>
            <a:r>
              <a:t/>
            </a:r>
            <a:endParaRPr/>
          </a:p>
        </p:txBody>
      </p:sp>
      <p:sp>
        <p:nvSpPr>
          <p:cNvPr id="188" name="Google Shape;188;p21"/>
          <p:cNvSpPr txBox="1"/>
          <p:nvPr>
            <p:ph idx="1" type="body"/>
          </p:nvPr>
        </p:nvSpPr>
        <p:spPr>
          <a:xfrm>
            <a:off x="207225" y="1017725"/>
            <a:ext cx="8516400" cy="3880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sz="1700">
                <a:solidFill>
                  <a:srgbClr val="ADADAD"/>
                </a:solidFill>
              </a:rPr>
              <a:t>“The only way to learn code… is to write code” - Someone on the Internet</a:t>
            </a:r>
            <a:endParaRPr sz="1700">
              <a:solidFill>
                <a:srgbClr val="ADADAD"/>
              </a:solidFil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330200" lvl="0" marL="457200" rtl="0" algn="l">
              <a:spcBef>
                <a:spcPts val="0"/>
              </a:spcBef>
              <a:spcAft>
                <a:spcPts val="0"/>
              </a:spcAft>
              <a:buClr>
                <a:srgbClr val="ADADAD"/>
              </a:buClr>
              <a:buSzPts val="1600"/>
              <a:buFont typeface="Nunito"/>
              <a:buChar char="●"/>
            </a:pPr>
            <a:r>
              <a:rPr b="1" lang="en" sz="1600">
                <a:solidFill>
                  <a:srgbClr val="ADADAD"/>
                </a:solidFill>
              </a:rPr>
              <a:t>Learn algorithms and data structures starting from the ground up!</a:t>
            </a:r>
            <a:endParaRPr b="1" sz="1600">
              <a:solidFill>
                <a:srgbClr val="ADADAD"/>
              </a:solidFill>
            </a:endParaRPr>
          </a:p>
          <a:p>
            <a:pPr indent="-330200" lvl="1" marL="914400" rtl="0" algn="l">
              <a:spcBef>
                <a:spcPts val="0"/>
              </a:spcBef>
              <a:spcAft>
                <a:spcPts val="0"/>
              </a:spcAft>
              <a:buClr>
                <a:srgbClr val="ADADAD"/>
              </a:buClr>
              <a:buSzPts val="1600"/>
              <a:buFont typeface="Nunito"/>
              <a:buChar char="○"/>
            </a:pPr>
            <a:r>
              <a:rPr lang="en" sz="1600">
                <a:solidFill>
                  <a:srgbClr val="ADADAD"/>
                </a:solidFill>
              </a:rPr>
              <a:t>Data Structures &amp; Algorithms</a:t>
            </a:r>
            <a:endParaRPr sz="1600">
              <a:solidFill>
                <a:srgbClr val="ADADAD"/>
              </a:solidFill>
            </a:endParaRPr>
          </a:p>
          <a:p>
            <a:pPr indent="-330200" lvl="1" marL="914400" rtl="0" algn="l">
              <a:spcBef>
                <a:spcPts val="0"/>
              </a:spcBef>
              <a:spcAft>
                <a:spcPts val="0"/>
              </a:spcAft>
              <a:buClr>
                <a:srgbClr val="ADADAD"/>
              </a:buClr>
              <a:buSzPts val="1600"/>
              <a:buFont typeface="Nunito"/>
              <a:buChar char="○"/>
            </a:pPr>
            <a:r>
              <a:rPr lang="en" sz="1600">
                <a:solidFill>
                  <a:srgbClr val="ADADAD"/>
                </a:solidFill>
              </a:rPr>
              <a:t>Python &amp; C++</a:t>
            </a:r>
            <a:endParaRPr sz="1600">
              <a:solidFill>
                <a:srgbClr val="ADADAD"/>
              </a:solidFill>
            </a:endParaRPr>
          </a:p>
          <a:p>
            <a:pPr indent="-330200" lvl="1" marL="914400" rtl="0" algn="l">
              <a:spcBef>
                <a:spcPts val="0"/>
              </a:spcBef>
              <a:spcAft>
                <a:spcPts val="0"/>
              </a:spcAft>
              <a:buClr>
                <a:srgbClr val="ADADAD"/>
              </a:buClr>
              <a:buSzPts val="1600"/>
              <a:buFont typeface="Nunito"/>
              <a:buChar char="○"/>
            </a:pPr>
            <a:r>
              <a:rPr lang="en" sz="1600">
                <a:solidFill>
                  <a:srgbClr val="ADADAD"/>
                </a:solidFill>
              </a:rPr>
              <a:t>Leetcode Problems!</a:t>
            </a:r>
            <a:endParaRPr sz="1600">
              <a:solidFill>
                <a:srgbClr val="ADADAD"/>
              </a:solidFill>
            </a:endParaRPr>
          </a:p>
          <a:p>
            <a:pPr indent="-330200" lvl="1" marL="914400" rtl="0" algn="l">
              <a:spcBef>
                <a:spcPts val="0"/>
              </a:spcBef>
              <a:spcAft>
                <a:spcPts val="0"/>
              </a:spcAft>
              <a:buClr>
                <a:srgbClr val="ADADAD"/>
              </a:buClr>
              <a:buSzPts val="1600"/>
              <a:buFont typeface="Arial"/>
              <a:buChar char="○"/>
            </a:pPr>
            <a:r>
              <a:rPr lang="en" sz="1600">
                <a:solidFill>
                  <a:srgbClr val="ADADAD"/>
                </a:solidFill>
              </a:rPr>
              <a:t>Resume Help (?)</a:t>
            </a:r>
            <a:endParaRPr sz="1600">
              <a:solidFill>
                <a:srgbClr val="ADADAD"/>
              </a:solidFill>
            </a:endParaRPr>
          </a:p>
          <a:p>
            <a:pPr indent="-330200" lvl="0" marL="457200" rtl="0" algn="l">
              <a:spcBef>
                <a:spcPts val="0"/>
              </a:spcBef>
              <a:spcAft>
                <a:spcPts val="0"/>
              </a:spcAft>
              <a:buClr>
                <a:srgbClr val="ADADAD"/>
              </a:buClr>
              <a:buSzPts val="1600"/>
              <a:buFont typeface="Nunito"/>
              <a:buChar char="●"/>
            </a:pPr>
            <a:r>
              <a:rPr lang="en" sz="1600">
                <a:solidFill>
                  <a:srgbClr val="ADADAD"/>
                </a:solidFill>
              </a:rPr>
              <a:t>PM Discords:</a:t>
            </a:r>
            <a:endParaRPr sz="1600">
              <a:solidFill>
                <a:srgbClr val="ADADAD"/>
              </a:solidFill>
            </a:endParaRPr>
          </a:p>
          <a:p>
            <a:pPr indent="-330200" lvl="1" marL="914400" rtl="0" algn="l">
              <a:spcBef>
                <a:spcPts val="0"/>
              </a:spcBef>
              <a:spcAft>
                <a:spcPts val="0"/>
              </a:spcAft>
              <a:buClr>
                <a:srgbClr val="ADADAD"/>
              </a:buClr>
              <a:buSzPts val="1600"/>
              <a:buFont typeface="Nunito"/>
              <a:buChar char="○"/>
            </a:pPr>
            <a:r>
              <a:rPr b="1" lang="en" sz="1600">
                <a:solidFill>
                  <a:srgbClr val="FFFF00"/>
                </a:solidFill>
              </a:rPr>
              <a:t>@umer_</a:t>
            </a:r>
            <a:r>
              <a:rPr b="1" lang="en" sz="1600">
                <a:solidFill>
                  <a:srgbClr val="ADADAD"/>
                </a:solidFill>
              </a:rPr>
              <a:t> </a:t>
            </a:r>
            <a:r>
              <a:rPr lang="en" sz="1600">
                <a:solidFill>
                  <a:srgbClr val="ADADAD"/>
                </a:solidFill>
              </a:rPr>
              <a:t>(Umer Sajid) and </a:t>
            </a:r>
            <a:r>
              <a:rPr b="1" lang="en" sz="1600">
                <a:solidFill>
                  <a:srgbClr val="FFFF00"/>
                </a:solidFill>
              </a:rPr>
              <a:t>@yessir8631 </a:t>
            </a:r>
            <a:r>
              <a:rPr lang="en" sz="1600"/>
              <a:t>(Khanh Dao)</a:t>
            </a:r>
            <a:endParaRPr sz="1600">
              <a:solidFill>
                <a:srgbClr val="ADADAD"/>
              </a:solidFill>
            </a:endParaRPr>
          </a:p>
          <a:p>
            <a:pPr indent="-330200" lvl="0" marL="457200" rtl="0" algn="l">
              <a:spcBef>
                <a:spcPts val="0"/>
              </a:spcBef>
              <a:spcAft>
                <a:spcPts val="0"/>
              </a:spcAft>
              <a:buClr>
                <a:srgbClr val="ADADAD"/>
              </a:buClr>
              <a:buSzPts val="1600"/>
              <a:buFont typeface="Nunito"/>
              <a:buChar char="●"/>
            </a:pPr>
            <a:r>
              <a:rPr lang="en" sz="1600">
                <a:solidFill>
                  <a:srgbClr val="ADADAD"/>
                </a:solidFill>
              </a:rPr>
              <a:t>First meeting next TBD - watch discord</a:t>
            </a:r>
            <a:endParaRPr sz="1600">
              <a:solidFill>
                <a:srgbClr val="ADADAD"/>
              </a:solidFill>
            </a:endParaRPr>
          </a:p>
          <a:p>
            <a:pPr indent="-330200" lvl="0" marL="457200" rtl="0" algn="l">
              <a:spcBef>
                <a:spcPts val="0"/>
              </a:spcBef>
              <a:spcAft>
                <a:spcPts val="0"/>
              </a:spcAft>
              <a:buClr>
                <a:srgbClr val="ADADAD"/>
              </a:buClr>
              <a:buSzPts val="1600"/>
              <a:buFont typeface="Nunito"/>
              <a:buChar char="●"/>
            </a:pPr>
            <a:r>
              <a:rPr lang="en" sz="1600">
                <a:solidFill>
                  <a:srgbClr val="ADADAD"/>
                </a:solidFill>
              </a:rPr>
              <a:t>Join LeetCamp using the </a:t>
            </a:r>
            <a:r>
              <a:rPr b="1" lang="en" sz="1600">
                <a:solidFill>
                  <a:srgbClr val="4A86E8"/>
                </a:solidFill>
              </a:rPr>
              <a:t>#role-select</a:t>
            </a:r>
            <a:r>
              <a:rPr lang="en" sz="1600">
                <a:solidFill>
                  <a:srgbClr val="ADADAD"/>
                </a:solidFill>
              </a:rPr>
              <a:t> channel on Discord!</a:t>
            </a:r>
            <a:endParaRPr sz="1600">
              <a:solidFill>
                <a:srgbClr val="ADADAD"/>
              </a:solidFill>
            </a:endParaRPr>
          </a:p>
          <a:p>
            <a:pPr indent="0" lvl="0" marL="0" rtl="0" algn="l">
              <a:spcBef>
                <a:spcPts val="0"/>
              </a:spcBef>
              <a:spcAft>
                <a:spcPts val="0"/>
              </a:spcAft>
              <a:buNone/>
            </a:pPr>
            <a:r>
              <a:t/>
            </a:r>
            <a:endParaRPr sz="1600">
              <a:solidFill>
                <a:srgbClr val="ADADAD"/>
              </a:solidFill>
            </a:endParaRPr>
          </a:p>
          <a:p>
            <a:pPr indent="0" lvl="0" marL="0" rtl="0" algn="l">
              <a:spcBef>
                <a:spcPts val="0"/>
              </a:spcBef>
              <a:spcAft>
                <a:spcPts val="0"/>
              </a:spcAft>
              <a:buNone/>
            </a:pPr>
            <a:r>
              <a:t/>
            </a:r>
            <a:endParaRPr sz="1600">
              <a:solidFill>
                <a:srgbClr val="ADADAD"/>
              </a:solidFill>
            </a:endParaRPr>
          </a:p>
        </p:txBody>
      </p:sp>
      <p:sp>
        <p:nvSpPr>
          <p:cNvPr id="189" name="Google Shape;189;p21"/>
          <p:cNvSpPr txBox="1"/>
          <p:nvPr/>
        </p:nvSpPr>
        <p:spPr>
          <a:xfrm>
            <a:off x="0" y="0"/>
            <a:ext cx="57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a:t>
            </a:r>
            <a:endParaRPr sz="2200"/>
          </a:p>
        </p:txBody>
      </p:sp>
      <p:sp>
        <p:nvSpPr>
          <p:cNvPr id="190" name="Google Shape;190;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191" name="Google Shape;191;p21"/>
          <p:cNvPicPr preferRelativeResize="0"/>
          <p:nvPr/>
        </p:nvPicPr>
        <p:blipFill>
          <a:blip r:embed="rId3">
            <a:alphaModFix/>
          </a:blip>
          <a:stretch>
            <a:fillRect/>
          </a:stretch>
        </p:blipFill>
        <p:spPr>
          <a:xfrm>
            <a:off x="7380650" y="400212"/>
            <a:ext cx="1675625" cy="1995875"/>
          </a:xfrm>
          <a:prstGeom prst="rect">
            <a:avLst/>
          </a:prstGeom>
          <a:noFill/>
          <a:ln>
            <a:noFill/>
          </a:ln>
        </p:spPr>
      </p:pic>
      <p:pic>
        <p:nvPicPr>
          <p:cNvPr id="192" name="Google Shape;192;p21"/>
          <p:cNvPicPr preferRelativeResize="0"/>
          <p:nvPr/>
        </p:nvPicPr>
        <p:blipFill>
          <a:blip r:embed="rId4">
            <a:alphaModFix/>
          </a:blip>
          <a:stretch>
            <a:fillRect/>
          </a:stretch>
        </p:blipFill>
        <p:spPr>
          <a:xfrm>
            <a:off x="6727725" y="2571750"/>
            <a:ext cx="1995900" cy="199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